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8"/>
  </p:notesMasterIdLst>
  <p:sldIdLst>
    <p:sldId id="256" r:id="rId2"/>
    <p:sldId id="257" r:id="rId3"/>
    <p:sldId id="259" r:id="rId4"/>
    <p:sldId id="552" r:id="rId5"/>
    <p:sldId id="716" r:id="rId6"/>
    <p:sldId id="583" r:id="rId7"/>
    <p:sldId id="258" r:id="rId8"/>
    <p:sldId id="710" r:id="rId9"/>
    <p:sldId id="261" r:id="rId10"/>
    <p:sldId id="709" r:id="rId11"/>
    <p:sldId id="712" r:id="rId12"/>
    <p:sldId id="718" r:id="rId13"/>
    <p:sldId id="263" r:id="rId14"/>
    <p:sldId id="724" r:id="rId15"/>
    <p:sldId id="262" r:id="rId16"/>
    <p:sldId id="599" r:id="rId17"/>
    <p:sldId id="723" r:id="rId18"/>
    <p:sldId id="717" r:id="rId19"/>
    <p:sldId id="721" r:id="rId20"/>
    <p:sldId id="711" r:id="rId21"/>
    <p:sldId id="722" r:id="rId22"/>
    <p:sldId id="704" r:id="rId23"/>
    <p:sldId id="715" r:id="rId24"/>
    <p:sldId id="719" r:id="rId25"/>
    <p:sldId id="725" r:id="rId26"/>
    <p:sldId id="720" r:id="rId27"/>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1" d="100"/>
          <a:sy n="111" d="100"/>
        </p:scale>
        <p:origin x="53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774B2099-012B-4AE6-9F95-841C34294EF4}" type="datetimeFigureOut">
              <a:rPr lang="en-US" smtClean="0"/>
              <a:t>9/17/2025</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EBE599D2-116A-41FD-B89B-2E7B814AA229}" type="slidenum">
              <a:rPr lang="en-US" smtClean="0"/>
              <a:t>‹#›</a:t>
            </a:fld>
            <a:endParaRPr lang="en-US" dirty="0"/>
          </a:p>
        </p:txBody>
      </p:sp>
    </p:spTree>
    <p:extLst>
      <p:ext uri="{BB962C8B-B14F-4D97-AF65-F5344CB8AC3E}">
        <p14:creationId xmlns:p14="http://schemas.microsoft.com/office/powerpoint/2010/main" val="177106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pPr defTabSz="949478">
              <a:defRPr/>
            </a:pPr>
            <a:endParaRPr lang="en-US" dirty="0">
              <a:solidFill>
                <a:prstClr val="black"/>
              </a:solidFill>
              <a:latin typeface="Calibri"/>
            </a:endParaRPr>
          </a:p>
        </p:txBody>
      </p:sp>
    </p:spTree>
    <p:extLst>
      <p:ext uri="{BB962C8B-B14F-4D97-AF65-F5344CB8AC3E}">
        <p14:creationId xmlns:p14="http://schemas.microsoft.com/office/powerpoint/2010/main" val="24204056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Date Placeholder 4"/>
          <p:cNvSpPr>
            <a:spLocks noGrp="1"/>
          </p:cNvSpPr>
          <p:nvPr>
            <p:ph type="dt" idx="11"/>
          </p:nvPr>
        </p:nvSpPr>
        <p:spPr/>
        <p:txBody>
          <a:bodyPr/>
          <a:lstStyle/>
          <a:p>
            <a:pPr defTabSz="949478">
              <a:defRPr/>
            </a:pPr>
            <a:endParaRPr lang="en-US" dirty="0">
              <a:solidFill>
                <a:prstClr val="black"/>
              </a:solidFill>
              <a:latin typeface="Calibri"/>
            </a:endParaRPr>
          </a:p>
        </p:txBody>
      </p:sp>
    </p:spTree>
    <p:extLst>
      <p:ext uri="{BB962C8B-B14F-4D97-AF65-F5344CB8AC3E}">
        <p14:creationId xmlns:p14="http://schemas.microsoft.com/office/powerpoint/2010/main" val="1036694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Date Placeholder 4"/>
          <p:cNvSpPr>
            <a:spLocks noGrp="1"/>
          </p:cNvSpPr>
          <p:nvPr>
            <p:ph type="dt" idx="11"/>
          </p:nvPr>
        </p:nvSpPr>
        <p:spPr/>
        <p:txBody>
          <a:bodyPr/>
          <a:lstStyle/>
          <a:p>
            <a:pPr defTabSz="949478">
              <a:defRPr/>
            </a:pPr>
            <a:endParaRPr lang="en-US" dirty="0">
              <a:solidFill>
                <a:prstClr val="black"/>
              </a:solidFill>
              <a:latin typeface="Calibri"/>
            </a:endParaRPr>
          </a:p>
        </p:txBody>
      </p:sp>
    </p:spTree>
    <p:extLst>
      <p:ext uri="{BB962C8B-B14F-4D97-AF65-F5344CB8AC3E}">
        <p14:creationId xmlns:p14="http://schemas.microsoft.com/office/powerpoint/2010/main" val="31364592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Date Placeholder 4"/>
          <p:cNvSpPr>
            <a:spLocks noGrp="1"/>
          </p:cNvSpPr>
          <p:nvPr>
            <p:ph type="dt" idx="11"/>
          </p:nvPr>
        </p:nvSpPr>
        <p:spPr/>
        <p:txBody>
          <a:bodyPr/>
          <a:lstStyle/>
          <a:p>
            <a:pPr defTabSz="949478">
              <a:defRPr/>
            </a:pPr>
            <a:endParaRPr lang="en-US" dirty="0">
              <a:solidFill>
                <a:prstClr val="black"/>
              </a:solidFill>
              <a:latin typeface="Calibri"/>
            </a:endParaRPr>
          </a:p>
        </p:txBody>
      </p:sp>
    </p:spTree>
    <p:extLst>
      <p:ext uri="{BB962C8B-B14F-4D97-AF65-F5344CB8AC3E}">
        <p14:creationId xmlns:p14="http://schemas.microsoft.com/office/powerpoint/2010/main" val="29454366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Date Placeholder 4"/>
          <p:cNvSpPr>
            <a:spLocks noGrp="1"/>
          </p:cNvSpPr>
          <p:nvPr>
            <p:ph type="dt" idx="11"/>
          </p:nvPr>
        </p:nvSpPr>
        <p:spPr/>
        <p:txBody>
          <a:bodyPr/>
          <a:lstStyle/>
          <a:p>
            <a:pPr defTabSz="949478">
              <a:defRPr/>
            </a:pPr>
            <a:endParaRPr lang="en-US" dirty="0">
              <a:solidFill>
                <a:prstClr val="black"/>
              </a:solidFill>
              <a:latin typeface="Calibri"/>
            </a:endParaRPr>
          </a:p>
        </p:txBody>
      </p:sp>
    </p:spTree>
    <p:extLst>
      <p:ext uri="{BB962C8B-B14F-4D97-AF65-F5344CB8AC3E}">
        <p14:creationId xmlns:p14="http://schemas.microsoft.com/office/powerpoint/2010/main" val="40187490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pPr defTabSz="949478">
              <a:defRPr/>
            </a:pPr>
            <a:endParaRPr lang="en-US" dirty="0">
              <a:solidFill>
                <a:prstClr val="black"/>
              </a:solidFill>
              <a:latin typeface="Calibri"/>
            </a:endParaRPr>
          </a:p>
        </p:txBody>
      </p:sp>
    </p:spTree>
    <p:extLst>
      <p:ext uri="{BB962C8B-B14F-4D97-AF65-F5344CB8AC3E}">
        <p14:creationId xmlns:p14="http://schemas.microsoft.com/office/powerpoint/2010/main" val="33304413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Modified script</a:t>
            </a:r>
          </a:p>
        </p:txBody>
      </p:sp>
      <p:sp>
        <p:nvSpPr>
          <p:cNvPr id="5" name="Date Placeholder 4"/>
          <p:cNvSpPr>
            <a:spLocks noGrp="1"/>
          </p:cNvSpPr>
          <p:nvPr>
            <p:ph type="dt" idx="11"/>
          </p:nvPr>
        </p:nvSpPr>
        <p:spPr/>
        <p:txBody>
          <a:bodyPr/>
          <a:lstStyle/>
          <a:p>
            <a:pPr defTabSz="949478">
              <a:defRPr/>
            </a:pPr>
            <a:endParaRPr lang="en-US" dirty="0">
              <a:solidFill>
                <a:prstClr val="black"/>
              </a:solidFill>
              <a:latin typeface="Calibri"/>
            </a:endParaRPr>
          </a:p>
        </p:txBody>
      </p:sp>
    </p:spTree>
    <p:extLst>
      <p:ext uri="{BB962C8B-B14F-4D97-AF65-F5344CB8AC3E}">
        <p14:creationId xmlns:p14="http://schemas.microsoft.com/office/powerpoint/2010/main" val="26748770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Date Placeholder 4"/>
          <p:cNvSpPr>
            <a:spLocks noGrp="1"/>
          </p:cNvSpPr>
          <p:nvPr>
            <p:ph type="dt" idx="11"/>
          </p:nvPr>
        </p:nvSpPr>
        <p:spPr/>
        <p:txBody>
          <a:bodyPr/>
          <a:lstStyle/>
          <a:p>
            <a:pPr defTabSz="949478">
              <a:defRPr/>
            </a:pPr>
            <a:endParaRPr lang="en-US" dirty="0">
              <a:solidFill>
                <a:prstClr val="black"/>
              </a:solidFill>
              <a:latin typeface="Calibri"/>
            </a:endParaRPr>
          </a:p>
        </p:txBody>
      </p:sp>
    </p:spTree>
    <p:extLst>
      <p:ext uri="{BB962C8B-B14F-4D97-AF65-F5344CB8AC3E}">
        <p14:creationId xmlns:p14="http://schemas.microsoft.com/office/powerpoint/2010/main" val="5375711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Date Placeholder 4"/>
          <p:cNvSpPr>
            <a:spLocks noGrp="1"/>
          </p:cNvSpPr>
          <p:nvPr>
            <p:ph type="dt" idx="11"/>
          </p:nvPr>
        </p:nvSpPr>
        <p:spPr/>
        <p:txBody>
          <a:bodyPr/>
          <a:lstStyle/>
          <a:p>
            <a:pPr defTabSz="949478">
              <a:defRPr/>
            </a:pPr>
            <a:endParaRPr lang="en-US" dirty="0">
              <a:solidFill>
                <a:prstClr val="black"/>
              </a:solidFill>
              <a:latin typeface="Calibri"/>
            </a:endParaRPr>
          </a:p>
        </p:txBody>
      </p:sp>
    </p:spTree>
    <p:extLst>
      <p:ext uri="{BB962C8B-B14F-4D97-AF65-F5344CB8AC3E}">
        <p14:creationId xmlns:p14="http://schemas.microsoft.com/office/powerpoint/2010/main" val="40557762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Date Placeholder 4"/>
          <p:cNvSpPr>
            <a:spLocks noGrp="1"/>
          </p:cNvSpPr>
          <p:nvPr>
            <p:ph type="dt" idx="11"/>
          </p:nvPr>
        </p:nvSpPr>
        <p:spPr/>
        <p:txBody>
          <a:bodyPr/>
          <a:lstStyle/>
          <a:p>
            <a:pPr defTabSz="949478">
              <a:defRPr/>
            </a:pPr>
            <a:endParaRPr lang="en-US" dirty="0">
              <a:solidFill>
                <a:prstClr val="black"/>
              </a:solidFill>
              <a:latin typeface="Calibri"/>
            </a:endParaRPr>
          </a:p>
        </p:txBody>
      </p:sp>
    </p:spTree>
    <p:extLst>
      <p:ext uri="{BB962C8B-B14F-4D97-AF65-F5344CB8AC3E}">
        <p14:creationId xmlns:p14="http://schemas.microsoft.com/office/powerpoint/2010/main" val="12081113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Date Placeholder 4"/>
          <p:cNvSpPr>
            <a:spLocks noGrp="1"/>
          </p:cNvSpPr>
          <p:nvPr>
            <p:ph type="dt" idx="11"/>
          </p:nvPr>
        </p:nvSpPr>
        <p:spPr/>
        <p:txBody>
          <a:bodyPr/>
          <a:lstStyle/>
          <a:p>
            <a:pPr defTabSz="949478">
              <a:defRPr/>
            </a:pPr>
            <a:endParaRPr lang="en-US" dirty="0">
              <a:solidFill>
                <a:prstClr val="black"/>
              </a:solidFill>
              <a:latin typeface="Calibri"/>
            </a:endParaRPr>
          </a:p>
        </p:txBody>
      </p:sp>
    </p:spTree>
    <p:extLst>
      <p:ext uri="{BB962C8B-B14F-4D97-AF65-F5344CB8AC3E}">
        <p14:creationId xmlns:p14="http://schemas.microsoft.com/office/powerpoint/2010/main" val="18594574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Date Placeholder 4"/>
          <p:cNvSpPr>
            <a:spLocks noGrp="1"/>
          </p:cNvSpPr>
          <p:nvPr>
            <p:ph type="dt" idx="11"/>
          </p:nvPr>
        </p:nvSpPr>
        <p:spPr/>
        <p:txBody>
          <a:bodyPr/>
          <a:lstStyle/>
          <a:p>
            <a:pPr defTabSz="949478">
              <a:defRPr/>
            </a:pPr>
            <a:endParaRPr lang="en-US" dirty="0">
              <a:solidFill>
                <a:prstClr val="black"/>
              </a:solidFill>
              <a:latin typeface="Calibri"/>
            </a:endParaRPr>
          </a:p>
        </p:txBody>
      </p:sp>
    </p:spTree>
    <p:extLst>
      <p:ext uri="{BB962C8B-B14F-4D97-AF65-F5344CB8AC3E}">
        <p14:creationId xmlns:p14="http://schemas.microsoft.com/office/powerpoint/2010/main" val="2678667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a:effectLst/>
              </a:rPr>
              <a:t>Test Access Code: </a:t>
            </a:r>
            <a:r>
              <a:rPr lang="en-US" dirty="0"/>
              <a:t>Emailed to school admin the week before the test. Do not give the Test Access Code to students or write it anywhere until it is time for students to begin the exam. Take any necessary steps to ensure that no students are able to see the code before the appropriate time.</a:t>
            </a:r>
          </a:p>
        </p:txBody>
      </p:sp>
      <p:sp>
        <p:nvSpPr>
          <p:cNvPr id="5" name="Date Placeholder 4"/>
          <p:cNvSpPr>
            <a:spLocks noGrp="1"/>
          </p:cNvSpPr>
          <p:nvPr>
            <p:ph type="dt" idx="11"/>
          </p:nvPr>
        </p:nvSpPr>
        <p:spPr/>
        <p:txBody>
          <a:bodyPr/>
          <a:lstStyle/>
          <a:p>
            <a:pPr defTabSz="949478">
              <a:defRPr/>
            </a:pPr>
            <a:endParaRPr lang="en-US" dirty="0">
              <a:solidFill>
                <a:prstClr val="black"/>
              </a:solidFill>
              <a:latin typeface="Calibri"/>
            </a:endParaRPr>
          </a:p>
        </p:txBody>
      </p:sp>
    </p:spTree>
    <p:extLst>
      <p:ext uri="{BB962C8B-B14F-4D97-AF65-F5344CB8AC3E}">
        <p14:creationId xmlns:p14="http://schemas.microsoft.com/office/powerpoint/2010/main" val="202218062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12E2F3CE-DE96-4EFD-9D05-DB1994A97458}" type="datetimeFigureOut">
              <a:rPr lang="en-US" smtClean="0"/>
              <a:t>9/17/2025</a:t>
            </a:fld>
            <a:endParaRPr lang="en-US" dirty="0"/>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US" dirty="0"/>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A7417147-1152-4381-BDA4-88DFF1FE5589}" type="slidenum">
              <a:rPr lang="en-US" smtClean="0"/>
              <a:t>‹#›</a:t>
            </a:fld>
            <a:endParaRPr lang="en-US" dirty="0"/>
          </a:p>
        </p:txBody>
      </p:sp>
    </p:spTree>
    <p:extLst>
      <p:ext uri="{BB962C8B-B14F-4D97-AF65-F5344CB8AC3E}">
        <p14:creationId xmlns:p14="http://schemas.microsoft.com/office/powerpoint/2010/main" val="7901887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12E2F3CE-DE96-4EFD-9D05-DB1994A97458}" type="datetimeFigureOut">
              <a:rPr lang="en-US" smtClean="0"/>
              <a:t>9/17/2025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A7417147-1152-4381-BDA4-88DFF1FE5589}" type="slidenum">
              <a:rPr lang="en-US" smtClean="0"/>
              <a:t>‹#›</a:t>
            </a:fld>
            <a:endParaRPr lang="en-US" dirty="0"/>
          </a:p>
        </p:txBody>
      </p:sp>
    </p:spTree>
    <p:extLst>
      <p:ext uri="{BB962C8B-B14F-4D97-AF65-F5344CB8AC3E}">
        <p14:creationId xmlns:p14="http://schemas.microsoft.com/office/powerpoint/2010/main" val="6719159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12E2F3CE-DE96-4EFD-9D05-DB1994A97458}" type="datetimeFigureOut">
              <a:rPr lang="en-US" smtClean="0"/>
              <a:t>9/17/2025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A7417147-1152-4381-BDA4-88DFF1FE5589}" type="slidenum">
              <a:rPr lang="en-US" smtClean="0"/>
              <a:t>‹#›</a:t>
            </a:fld>
            <a:endParaRPr lang="en-US" dirty="0"/>
          </a:p>
        </p:txBody>
      </p:sp>
    </p:spTree>
    <p:extLst>
      <p:ext uri="{BB962C8B-B14F-4D97-AF65-F5344CB8AC3E}">
        <p14:creationId xmlns:p14="http://schemas.microsoft.com/office/powerpoint/2010/main" val="4991231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12E2F3CE-DE96-4EFD-9D05-DB1994A97458}" type="datetimeFigureOut">
              <a:rPr lang="en-US" smtClean="0"/>
              <a:t>9/17/2025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A7417147-1152-4381-BDA4-88DFF1FE5589}" type="slidenum">
              <a:rPr lang="en-US" smtClean="0"/>
              <a:t>‹#›</a:t>
            </a:fld>
            <a:endParaRPr lang="en-US" dirty="0"/>
          </a:p>
        </p:txBody>
      </p:sp>
    </p:spTree>
    <p:extLst>
      <p:ext uri="{BB962C8B-B14F-4D97-AF65-F5344CB8AC3E}">
        <p14:creationId xmlns:p14="http://schemas.microsoft.com/office/powerpoint/2010/main" val="30742545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2E2F3CE-DE96-4EFD-9D05-DB1994A97458}" type="datetimeFigureOut">
              <a:rPr lang="en-US" smtClean="0"/>
              <a:t>9/17/2025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A7417147-1152-4381-BDA4-88DFF1FE5589}" type="slidenum">
              <a:rPr lang="en-US" smtClean="0"/>
              <a:t>‹#›</a:t>
            </a:fld>
            <a:endParaRPr lang="en-US" dirty="0"/>
          </a:p>
        </p:txBody>
      </p:sp>
    </p:spTree>
    <p:extLst>
      <p:ext uri="{BB962C8B-B14F-4D97-AF65-F5344CB8AC3E}">
        <p14:creationId xmlns:p14="http://schemas.microsoft.com/office/powerpoint/2010/main" val="1645229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12E2F3CE-DE96-4EFD-9D05-DB1994A97458}" type="datetimeFigureOut">
              <a:rPr lang="en-US" smtClean="0"/>
              <a:t>9/17/2025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7417147-1152-4381-BDA4-88DFF1FE5589}" type="slidenum">
              <a:rPr lang="en-US" smtClean="0"/>
              <a:t>‹#›</a:t>
            </a:fld>
            <a:endParaRPr lang="en-US" dirty="0"/>
          </a:p>
        </p:txBody>
      </p:sp>
    </p:spTree>
    <p:extLst>
      <p:ext uri="{BB962C8B-B14F-4D97-AF65-F5344CB8AC3E}">
        <p14:creationId xmlns:p14="http://schemas.microsoft.com/office/powerpoint/2010/main" val="15489693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12E2F3CE-DE96-4EFD-9D05-DB1994A97458}" type="datetimeFigureOut">
              <a:rPr lang="en-US" smtClean="0"/>
              <a:t>9/17/2025</a:t>
            </a:fld>
            <a:endParaRPr lang="en-US" dirty="0"/>
          </a:p>
        </p:txBody>
      </p:sp>
      <p:sp>
        <p:nvSpPr>
          <p:cNvPr id="8" name="Footer Placeholder 7"/>
          <p:cNvSpPr>
            <a:spLocks noGrp="1"/>
          </p:cNvSpPr>
          <p:nvPr>
            <p:ph type="ftr" sz="quarter" idx="11"/>
          </p:nvPr>
        </p:nvSpPr>
        <p:spPr>
          <a:xfrm>
            <a:off x="561111" y="6391838"/>
            <a:ext cx="3644282" cy="304801"/>
          </a:xfrm>
        </p:spPr>
        <p:txBody>
          <a:bodyPr/>
          <a:lstStyle/>
          <a:p>
            <a:endParaRPr lang="en-US" dirty="0"/>
          </a:p>
        </p:txBody>
      </p:sp>
      <p:sp>
        <p:nvSpPr>
          <p:cNvPr id="9" name="Slide Number Placeholder 8"/>
          <p:cNvSpPr>
            <a:spLocks noGrp="1"/>
          </p:cNvSpPr>
          <p:nvPr>
            <p:ph type="sldNum" sz="quarter" idx="12"/>
          </p:nvPr>
        </p:nvSpPr>
        <p:spPr/>
        <p:txBody>
          <a:bodyPr/>
          <a:lstStyle/>
          <a:p>
            <a:fld id="{A7417147-1152-4381-BDA4-88DFF1FE5589}" type="slidenum">
              <a:rPr lang="en-US" smtClean="0"/>
              <a:t>‹#›</a:t>
            </a:fld>
            <a:endParaRPr lang="en-US" dirty="0"/>
          </a:p>
        </p:txBody>
      </p:sp>
    </p:spTree>
    <p:extLst>
      <p:ext uri="{BB962C8B-B14F-4D97-AF65-F5344CB8AC3E}">
        <p14:creationId xmlns:p14="http://schemas.microsoft.com/office/powerpoint/2010/main" val="26862240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12E2F3CE-DE96-4EFD-9D05-DB1994A97458}" type="datetimeFigureOut">
              <a:rPr lang="en-US" smtClean="0"/>
              <a:t>9/17/2025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7417147-1152-4381-BDA4-88DFF1FE5589}" type="slidenum">
              <a:rPr lang="en-US" smtClean="0"/>
              <a:t>‹#›</a:t>
            </a:fld>
            <a:endParaRPr lang="en-US" dirty="0"/>
          </a:p>
        </p:txBody>
      </p:sp>
    </p:spTree>
    <p:extLst>
      <p:ext uri="{BB962C8B-B14F-4D97-AF65-F5344CB8AC3E}">
        <p14:creationId xmlns:p14="http://schemas.microsoft.com/office/powerpoint/2010/main" val="41138263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12E2F3CE-DE96-4EFD-9D05-DB1994A97458}" type="datetimeFigureOut">
              <a:rPr lang="en-US" smtClean="0"/>
              <a:t>9/17/2025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A7417147-1152-4381-BDA4-88DFF1FE5589}" type="slidenum">
              <a:rPr lang="en-US" smtClean="0"/>
              <a:t>‹#›</a:t>
            </a:fld>
            <a:endParaRPr lang="en-US" dirty="0"/>
          </a:p>
        </p:txBody>
      </p:sp>
    </p:spTree>
    <p:extLst>
      <p:ext uri="{BB962C8B-B14F-4D97-AF65-F5344CB8AC3E}">
        <p14:creationId xmlns:p14="http://schemas.microsoft.com/office/powerpoint/2010/main" val="14783757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2E2F3CE-DE96-4EFD-9D05-DB1994A97458}" type="datetimeFigureOut">
              <a:rPr lang="en-US" smtClean="0"/>
              <a:t>9/17/2025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7417147-1152-4381-BDA4-88DFF1FE5589}" type="slidenum">
              <a:rPr lang="en-US" smtClean="0"/>
              <a:t>‹#›</a:t>
            </a:fld>
            <a:endParaRPr lang="en-US" dirty="0"/>
          </a:p>
        </p:txBody>
      </p:sp>
    </p:spTree>
    <p:extLst>
      <p:ext uri="{BB962C8B-B14F-4D97-AF65-F5344CB8AC3E}">
        <p14:creationId xmlns:p14="http://schemas.microsoft.com/office/powerpoint/2010/main" val="34427614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2E2F3CE-DE96-4EFD-9D05-DB1994A97458}" type="datetimeFigureOut">
              <a:rPr lang="en-US" smtClean="0"/>
              <a:t>9/17/2025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A7417147-1152-4381-BDA4-88DFF1FE5589}" type="slidenum">
              <a:rPr lang="en-US" smtClean="0"/>
              <a:t>‹#›</a:t>
            </a:fld>
            <a:endParaRPr lang="en-US" dirty="0"/>
          </a:p>
        </p:txBody>
      </p:sp>
    </p:spTree>
    <p:extLst>
      <p:ext uri="{BB962C8B-B14F-4D97-AF65-F5344CB8AC3E}">
        <p14:creationId xmlns:p14="http://schemas.microsoft.com/office/powerpoint/2010/main" val="21520317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2E2F3CE-DE96-4EFD-9D05-DB1994A97458}" type="datetimeFigureOut">
              <a:rPr lang="en-US" smtClean="0"/>
              <a:t>9/17/2025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7417147-1152-4381-BDA4-88DFF1FE5589}" type="slidenum">
              <a:rPr lang="en-US" smtClean="0"/>
              <a:t>‹#›</a:t>
            </a:fld>
            <a:endParaRPr lang="en-US" dirty="0"/>
          </a:p>
        </p:txBody>
      </p:sp>
    </p:spTree>
    <p:extLst>
      <p:ext uri="{BB962C8B-B14F-4D97-AF65-F5344CB8AC3E}">
        <p14:creationId xmlns:p14="http://schemas.microsoft.com/office/powerpoint/2010/main" val="29525139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2E2F3CE-DE96-4EFD-9D05-DB1994A97458}" type="datetimeFigureOut">
              <a:rPr lang="en-US" smtClean="0"/>
              <a:t>9/17/2025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7417147-1152-4381-BDA4-88DFF1FE5589}" type="slidenum">
              <a:rPr lang="en-US" smtClean="0"/>
              <a:t>‹#›</a:t>
            </a:fld>
            <a:endParaRPr lang="en-US" dirty="0"/>
          </a:p>
        </p:txBody>
      </p:sp>
    </p:spTree>
    <p:extLst>
      <p:ext uri="{BB962C8B-B14F-4D97-AF65-F5344CB8AC3E}">
        <p14:creationId xmlns:p14="http://schemas.microsoft.com/office/powerpoint/2010/main" val="20107907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2E2F3CE-DE96-4EFD-9D05-DB1994A97458}" type="datetimeFigureOut">
              <a:rPr lang="en-US" smtClean="0"/>
              <a:t>9/17/2025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7417147-1152-4381-BDA4-88DFF1FE5589}" type="slidenum">
              <a:rPr lang="en-US" smtClean="0"/>
              <a:t>‹#›</a:t>
            </a:fld>
            <a:endParaRPr lang="en-US" dirty="0"/>
          </a:p>
        </p:txBody>
      </p:sp>
    </p:spTree>
    <p:extLst>
      <p:ext uri="{BB962C8B-B14F-4D97-AF65-F5344CB8AC3E}">
        <p14:creationId xmlns:p14="http://schemas.microsoft.com/office/powerpoint/2010/main" val="15206683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2E2F3CE-DE96-4EFD-9D05-DB1994A97458}" type="datetimeFigureOut">
              <a:rPr lang="en-US" smtClean="0"/>
              <a:t>9/17/2025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A7417147-1152-4381-BDA4-88DFF1FE5589}" type="slidenum">
              <a:rPr lang="en-US" smtClean="0"/>
              <a:t>‹#›</a:t>
            </a:fld>
            <a:endParaRPr lang="en-US" dirty="0"/>
          </a:p>
        </p:txBody>
      </p:sp>
    </p:spTree>
    <p:extLst>
      <p:ext uri="{BB962C8B-B14F-4D97-AF65-F5344CB8AC3E}">
        <p14:creationId xmlns:p14="http://schemas.microsoft.com/office/powerpoint/2010/main" val="29155449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12E2F3CE-DE96-4EFD-9D05-DB1994A97458}" type="datetimeFigureOut">
              <a:rPr lang="en-US" smtClean="0"/>
              <a:t>9/17/2025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A7417147-1152-4381-BDA4-88DFF1FE5589}" type="slidenum">
              <a:rPr lang="en-US" smtClean="0"/>
              <a:t>‹#›</a:t>
            </a:fld>
            <a:endParaRPr lang="en-US" dirty="0"/>
          </a:p>
        </p:txBody>
      </p:sp>
    </p:spTree>
    <p:extLst>
      <p:ext uri="{BB962C8B-B14F-4D97-AF65-F5344CB8AC3E}">
        <p14:creationId xmlns:p14="http://schemas.microsoft.com/office/powerpoint/2010/main" val="28437920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dirty="0"/>
              <a:t>Click icon to add picture</a:t>
            </a:r>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12E2F3CE-DE96-4EFD-9D05-DB1994A97458}" type="datetimeFigureOut">
              <a:rPr lang="en-US" smtClean="0"/>
              <a:t>9/17/2025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A7417147-1152-4381-BDA4-88DFF1FE5589}" type="slidenum">
              <a:rPr lang="en-US" smtClean="0"/>
              <a:t>‹#›</a:t>
            </a:fld>
            <a:endParaRPr lang="en-US" dirty="0"/>
          </a:p>
        </p:txBody>
      </p:sp>
    </p:spTree>
    <p:extLst>
      <p:ext uri="{BB962C8B-B14F-4D97-AF65-F5344CB8AC3E}">
        <p14:creationId xmlns:p14="http://schemas.microsoft.com/office/powerpoint/2010/main" val="41750589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12E2F3CE-DE96-4EFD-9D05-DB1994A97458}" type="datetimeFigureOut">
              <a:rPr lang="en-US" smtClean="0"/>
              <a:t>9/17/2025</a:t>
            </a:fld>
            <a:endParaRPr lang="en-US" dirty="0"/>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US" dirty="0"/>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A7417147-1152-4381-BDA4-88DFF1FE5589}" type="slidenum">
              <a:rPr lang="en-US" smtClean="0"/>
              <a:t>‹#›</a:t>
            </a:fld>
            <a:endParaRPr lang="en-US" dirty="0"/>
          </a:p>
        </p:txBody>
      </p:sp>
    </p:spTree>
    <p:extLst>
      <p:ext uri="{BB962C8B-B14F-4D97-AF65-F5344CB8AC3E}">
        <p14:creationId xmlns:p14="http://schemas.microsoft.com/office/powerpoint/2010/main" val="27859004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www.cltexam.com/accommodations-information-for-school-administrators/"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s://www.notion.so/2024-25-Paper-Test-Administration-Manual-CLT-and-CLT10-98ae31625d8a4f21a557dcc836642018?pvs=21"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www.cltexam.com/contact"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2" Type="http://schemas.openxmlformats.org/officeDocument/2006/relationships/hyperlink" Target="https://cltexam.typeform.com/to/GttMO5vX?typeform-source=info.cltexam.com"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3.xml.rels><?xml version="1.0" encoding="UTF-8" standalone="yes"?>
<Relationships xmlns="http://schemas.openxmlformats.org/package/2006/relationships"><Relationship Id="rId3" Type="http://schemas.openxmlformats.org/officeDocument/2006/relationships/hyperlink" Target="mailto:sdodson@ecsdfl.us"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info.cltexam.com/proctoring-online-in-school?hs_preview=fddoJssB-179559416866" TargetMode="External"/><Relationship Id="rId2" Type="http://schemas.openxmlformats.org/officeDocument/2006/relationships/hyperlink" Target="https://mud-bell-9cc.notion.site/2025-26-Online-Test-Administration-Manual-CLT-and-CLT10-79b4c760208e414da4531647b23dce67" TargetMode="External"/><Relationship Id="rId1" Type="http://schemas.openxmlformats.org/officeDocument/2006/relationships/slideLayout" Target="../slideLayouts/slideLayout2.xml"/><Relationship Id="rId6" Type="http://schemas.openxmlformats.org/officeDocument/2006/relationships/hyperlink" Target="chrome-extension://efaidnbmnnnibpcajpcglclefindmkaj/https:/info.cltexam.com/hubfs/Ops%20and%20CS/In%20School/Manual%20Related%20Materials/CLT/LDB%202024-2025%20Online%20CLT_CLT10%20Proctor%20Schedule%20and%20Script%20_%20Official.pdf" TargetMode="External"/><Relationship Id="rId5" Type="http://schemas.openxmlformats.org/officeDocument/2006/relationships/hyperlink" Target="https://mud-bell-9cc.notion.site/2025-26-Online-Test-Administration-Manual-CLT-and-CLT10-79b4c760208e414da4531647b23dce67#9739c0a71bb34686a1713ab5e9c549a0" TargetMode="External"/><Relationship Id="rId4" Type="http://schemas.openxmlformats.org/officeDocument/2006/relationships/hyperlink" Target="https://lockdown.cltexam.com/inschooltestday"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mailto:sdodson@ecsdfl.us" TargetMode="External"/><Relationship Id="rId2" Type="http://schemas.openxmlformats.org/officeDocument/2006/relationships/hyperlink" Target="mailto:hrykard@ecsdfl.us"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escambiaschools.org/eval"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www.cltexam.com/"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A149D7-7F83-4710-A118-D232536D236B}"/>
              </a:ext>
            </a:extLst>
          </p:cNvPr>
          <p:cNvSpPr>
            <a:spLocks noGrp="1"/>
          </p:cNvSpPr>
          <p:nvPr>
            <p:ph type="ctrTitle"/>
          </p:nvPr>
        </p:nvSpPr>
        <p:spPr/>
        <p:txBody>
          <a:bodyPr/>
          <a:lstStyle/>
          <a:p>
            <a:r>
              <a:rPr lang="en-US" dirty="0"/>
              <a:t>CLT (Classic Learning Test)</a:t>
            </a:r>
          </a:p>
        </p:txBody>
      </p:sp>
      <p:sp>
        <p:nvSpPr>
          <p:cNvPr id="3" name="Subtitle 2">
            <a:extLst>
              <a:ext uri="{FF2B5EF4-FFF2-40B4-BE49-F238E27FC236}">
                <a16:creationId xmlns:a16="http://schemas.microsoft.com/office/drawing/2014/main" id="{66801DBF-9C8E-4463-AEEF-C544D8115082}"/>
              </a:ext>
            </a:extLst>
          </p:cNvPr>
          <p:cNvSpPr>
            <a:spLocks noGrp="1"/>
          </p:cNvSpPr>
          <p:nvPr>
            <p:ph type="subTitle" idx="1"/>
          </p:nvPr>
        </p:nvSpPr>
        <p:spPr/>
        <p:txBody>
          <a:bodyPr/>
          <a:lstStyle/>
          <a:p>
            <a:r>
              <a:rPr lang="en-US" dirty="0"/>
              <a:t>Fall 2025</a:t>
            </a:r>
          </a:p>
        </p:txBody>
      </p:sp>
    </p:spTree>
    <p:extLst>
      <p:ext uri="{BB962C8B-B14F-4D97-AF65-F5344CB8AC3E}">
        <p14:creationId xmlns:p14="http://schemas.microsoft.com/office/powerpoint/2010/main" val="30459019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52600" y="1724892"/>
            <a:ext cx="8839200" cy="4964833"/>
          </a:xfrm>
        </p:spPr>
        <p:txBody>
          <a:bodyPr>
            <a:noAutofit/>
          </a:bodyPr>
          <a:lstStyle/>
          <a:p>
            <a:pPr marL="0" indent="0">
              <a:buNone/>
              <a:tabLst>
                <a:tab pos="5486400" algn="l"/>
              </a:tabLst>
            </a:pPr>
            <a:endParaRPr lang="en-US" sz="2400" dirty="0"/>
          </a:p>
          <a:p>
            <a:pPr marL="0" indent="0">
              <a:buNone/>
              <a:tabLst>
                <a:tab pos="5486400" algn="l"/>
              </a:tabLst>
            </a:pPr>
            <a:endParaRPr lang="en-US" sz="2400" dirty="0"/>
          </a:p>
          <a:p>
            <a:pPr marL="0" indent="0">
              <a:buNone/>
              <a:tabLst>
                <a:tab pos="5486400" algn="l"/>
              </a:tabLst>
            </a:pPr>
            <a:endParaRPr lang="en-US" sz="2400" dirty="0"/>
          </a:p>
          <a:p>
            <a:pPr marL="0" indent="0">
              <a:buNone/>
              <a:tabLst>
                <a:tab pos="5486400" algn="l"/>
              </a:tabLst>
            </a:pPr>
            <a:endParaRPr lang="en-US" sz="3000" dirty="0"/>
          </a:p>
          <a:p>
            <a:pPr marL="0" indent="0">
              <a:buNone/>
              <a:tabLst>
                <a:tab pos="5486400" algn="l"/>
              </a:tabLst>
            </a:pPr>
            <a:endParaRPr lang="en-US" sz="3000" dirty="0"/>
          </a:p>
          <a:p>
            <a:pPr marL="0" indent="0">
              <a:buNone/>
              <a:tabLst>
                <a:tab pos="5486400" algn="l"/>
              </a:tabLst>
            </a:pPr>
            <a:endParaRPr lang="en-US" sz="3000" dirty="0"/>
          </a:p>
          <a:p>
            <a:pPr marL="0" indent="0">
              <a:buNone/>
              <a:tabLst>
                <a:tab pos="5486400" algn="l"/>
              </a:tabLst>
            </a:pPr>
            <a:endParaRPr lang="en-US" sz="3000" dirty="0"/>
          </a:p>
          <a:p>
            <a:pPr marL="0" indent="0">
              <a:buNone/>
              <a:tabLst>
                <a:tab pos="5486400" algn="l"/>
              </a:tabLst>
            </a:pPr>
            <a:endParaRPr lang="en-US" sz="3000" dirty="0"/>
          </a:p>
          <a:p>
            <a:pPr marL="0" indent="0">
              <a:buNone/>
              <a:tabLst>
                <a:tab pos="5486400" algn="l"/>
              </a:tabLst>
            </a:pPr>
            <a:endParaRPr lang="en-US" sz="3000" dirty="0"/>
          </a:p>
          <a:p>
            <a:pPr marL="0" indent="0">
              <a:buNone/>
              <a:tabLst>
                <a:tab pos="5486400" algn="l"/>
              </a:tabLst>
            </a:pPr>
            <a:endParaRPr lang="en-US" sz="3000" dirty="0"/>
          </a:p>
        </p:txBody>
      </p:sp>
      <p:sp>
        <p:nvSpPr>
          <p:cNvPr id="4" name="Slide Number Placeholder 3"/>
          <p:cNvSpPr>
            <a:spLocks noGrp="1"/>
          </p:cNvSpPr>
          <p:nvPr>
            <p:ph type="sldNum" sz="quarter" idx="12"/>
          </p:nvPr>
        </p:nvSpPr>
        <p:spPr/>
        <p:txBody>
          <a:bodyPr/>
          <a:lstStyle/>
          <a:p>
            <a:pPr defTabSz="914400">
              <a:defRPr/>
            </a:pPr>
            <a:fld id="{60F88D64-766A-45C3-93FE-3E1D3068B07A}" type="slidenum">
              <a:rPr lang="en-US" sz="1200">
                <a:solidFill>
                  <a:prstClr val="black">
                    <a:tint val="75000"/>
                  </a:prstClr>
                </a:solidFill>
                <a:latin typeface="Calibri"/>
              </a:rPr>
              <a:pPr defTabSz="914400">
                <a:defRPr/>
              </a:pPr>
              <a:t>10</a:t>
            </a:fld>
            <a:endParaRPr lang="en-US" sz="1200" dirty="0">
              <a:solidFill>
                <a:prstClr val="black">
                  <a:tint val="75000"/>
                </a:prstClr>
              </a:solidFill>
              <a:latin typeface="Calibri"/>
            </a:endParaRPr>
          </a:p>
        </p:txBody>
      </p:sp>
      <p:pic>
        <p:nvPicPr>
          <p:cNvPr id="6" name="Picture 5">
            <a:extLst>
              <a:ext uri="{FF2B5EF4-FFF2-40B4-BE49-F238E27FC236}">
                <a16:creationId xmlns:a16="http://schemas.microsoft.com/office/drawing/2014/main" id="{C7D3911D-CAA1-46FB-8EBE-A4605B77CB4E}"/>
              </a:ext>
            </a:extLst>
          </p:cNvPr>
          <p:cNvPicPr>
            <a:picLocks noChangeAspect="1"/>
          </p:cNvPicPr>
          <p:nvPr/>
        </p:nvPicPr>
        <p:blipFill>
          <a:blip r:embed="rId3"/>
          <a:stretch>
            <a:fillRect/>
          </a:stretch>
        </p:blipFill>
        <p:spPr>
          <a:xfrm>
            <a:off x="3077356" y="1325461"/>
            <a:ext cx="5088097" cy="5532539"/>
          </a:xfrm>
          <a:prstGeom prst="rect">
            <a:avLst/>
          </a:prstGeom>
          <a:ln w="12700">
            <a:solidFill>
              <a:schemeClr val="tx1"/>
            </a:solidFill>
          </a:ln>
        </p:spPr>
      </p:pic>
      <p:sp>
        <p:nvSpPr>
          <p:cNvPr id="5" name="Title 1">
            <a:extLst>
              <a:ext uri="{FF2B5EF4-FFF2-40B4-BE49-F238E27FC236}">
                <a16:creationId xmlns:a16="http://schemas.microsoft.com/office/drawing/2014/main" id="{BBA3CF64-7F28-4C65-B654-413D574D788B}"/>
              </a:ext>
            </a:extLst>
          </p:cNvPr>
          <p:cNvSpPr>
            <a:spLocks noGrp="1"/>
          </p:cNvSpPr>
          <p:nvPr>
            <p:ph type="title"/>
          </p:nvPr>
        </p:nvSpPr>
        <p:spPr>
          <a:xfrm>
            <a:off x="1752600" y="396493"/>
            <a:ext cx="8077200" cy="760693"/>
          </a:xfrm>
        </p:spPr>
        <p:txBody>
          <a:bodyPr>
            <a:normAutofit/>
          </a:bodyPr>
          <a:lstStyle/>
          <a:p>
            <a:r>
              <a:rPr lang="en-US" dirty="0"/>
              <a:t>School Registration Form</a:t>
            </a:r>
          </a:p>
        </p:txBody>
      </p:sp>
    </p:spTree>
    <p:extLst>
      <p:ext uri="{BB962C8B-B14F-4D97-AF65-F5344CB8AC3E}">
        <p14:creationId xmlns:p14="http://schemas.microsoft.com/office/powerpoint/2010/main" val="28931733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251619"/>
            <a:ext cx="8077200" cy="1096962"/>
          </a:xfrm>
        </p:spPr>
        <p:txBody>
          <a:bodyPr>
            <a:normAutofit/>
          </a:bodyPr>
          <a:lstStyle/>
          <a:p>
            <a:r>
              <a:rPr lang="en-US" dirty="0"/>
              <a:t>Student Import</a:t>
            </a:r>
          </a:p>
        </p:txBody>
      </p:sp>
      <p:sp>
        <p:nvSpPr>
          <p:cNvPr id="3" name="Content Placeholder 2"/>
          <p:cNvSpPr>
            <a:spLocks noGrp="1"/>
          </p:cNvSpPr>
          <p:nvPr>
            <p:ph idx="1"/>
          </p:nvPr>
        </p:nvSpPr>
        <p:spPr>
          <a:xfrm>
            <a:off x="990600" y="2321704"/>
            <a:ext cx="8839200" cy="4730101"/>
          </a:xfrm>
        </p:spPr>
        <p:txBody>
          <a:bodyPr>
            <a:noAutofit/>
          </a:bodyPr>
          <a:lstStyle/>
          <a:p>
            <a:pPr>
              <a:spcBef>
                <a:spcPts val="900"/>
              </a:spcBef>
              <a:spcAft>
                <a:spcPts val="900"/>
              </a:spcAft>
            </a:pPr>
            <a:r>
              <a:rPr lang="en-US" sz="2000" i="1" dirty="0"/>
              <a:t>Importing</a:t>
            </a:r>
            <a:r>
              <a:rPr lang="en-US" sz="2000" dirty="0"/>
              <a:t> refers to getting your students’ information into your school administrator portal by uploading your student roster. Importing must be done </a:t>
            </a:r>
            <a:r>
              <a:rPr lang="en-US" sz="2000" b="1" dirty="0"/>
              <a:t>after</a:t>
            </a:r>
            <a:r>
              <a:rPr lang="en-US" sz="2000" dirty="0"/>
              <a:t> you have completed school registration. </a:t>
            </a:r>
          </a:p>
          <a:p>
            <a:pPr>
              <a:spcBef>
                <a:spcPts val="900"/>
              </a:spcBef>
              <a:spcAft>
                <a:spcPts val="900"/>
              </a:spcAft>
            </a:pPr>
            <a:r>
              <a:rPr lang="en-US" sz="2000" dirty="0"/>
              <a:t>The Student Registration File includes student’s First Name, Last Name, Username (email), Password (random).</a:t>
            </a:r>
            <a:endParaRPr lang="en-US" sz="2000" dirty="0">
              <a:hlinkClick r:id="" action="ppaction://noaction">
                <a:extLst>
                  <a:ext uri="{A12FA001-AC4F-418D-AE19-62706E023703}">
                    <ahyp:hlinkClr xmlns:ahyp="http://schemas.microsoft.com/office/drawing/2018/hyperlinkcolor" val="tx"/>
                  </a:ext>
                </a:extLst>
              </a:hlinkClick>
            </a:endParaRPr>
          </a:p>
          <a:p>
            <a:pPr>
              <a:spcBef>
                <a:spcPts val="900"/>
              </a:spcBef>
              <a:spcAft>
                <a:spcPts val="900"/>
              </a:spcAft>
            </a:pPr>
            <a:r>
              <a:rPr lang="en-US" sz="2000" dirty="0">
                <a:hlinkClick r:id="" action="ppaction://noaction">
                  <a:extLst>
                    <a:ext uri="{A12FA001-AC4F-418D-AE19-62706E023703}">
                      <ahyp:hlinkClr xmlns:ahyp="http://schemas.microsoft.com/office/drawing/2018/hyperlinkcolor" val="tx"/>
                    </a:ext>
                  </a:extLst>
                </a:hlinkClick>
              </a:rPr>
              <a:t>Student Import Instructions &amp; Video</a:t>
            </a:r>
            <a:r>
              <a:rPr lang="en-US" sz="2000" dirty="0"/>
              <a:t> are in the manual.</a:t>
            </a:r>
          </a:p>
          <a:p>
            <a:pPr>
              <a:spcBef>
                <a:spcPts val="900"/>
              </a:spcBef>
              <a:spcAft>
                <a:spcPts val="900"/>
              </a:spcAft>
            </a:pPr>
            <a:r>
              <a:rPr lang="en-US" sz="2000" dirty="0"/>
              <a:t>Let us know if you need help with your Student Registration File.</a:t>
            </a:r>
          </a:p>
          <a:p>
            <a:pPr>
              <a:spcBef>
                <a:spcPts val="900"/>
              </a:spcBef>
              <a:spcAft>
                <a:spcPts val="900"/>
              </a:spcAft>
            </a:pPr>
            <a:r>
              <a:rPr lang="en-US" sz="2000" dirty="0"/>
              <a:t>**Make sure you have the CORRECT student email address in your import file and use FOCUS first name, not a nickname</a:t>
            </a:r>
          </a:p>
          <a:p>
            <a:pPr>
              <a:spcBef>
                <a:spcPts val="900"/>
              </a:spcBef>
              <a:spcAft>
                <a:spcPts val="900"/>
              </a:spcAft>
            </a:pPr>
            <a:endParaRPr lang="en-US" sz="2400" dirty="0"/>
          </a:p>
          <a:p>
            <a:pPr marL="0" indent="0">
              <a:buNone/>
              <a:tabLst>
                <a:tab pos="5486400" algn="l"/>
              </a:tabLst>
            </a:pPr>
            <a:endParaRPr lang="en-US" sz="2400" dirty="0"/>
          </a:p>
          <a:p>
            <a:pPr marL="0" indent="0">
              <a:buNone/>
              <a:tabLst>
                <a:tab pos="5486400" algn="l"/>
              </a:tabLst>
            </a:pPr>
            <a:endParaRPr lang="en-US" sz="2400" dirty="0"/>
          </a:p>
          <a:p>
            <a:pPr marL="0" indent="0">
              <a:buNone/>
              <a:tabLst>
                <a:tab pos="5486400" algn="l"/>
              </a:tabLst>
            </a:pPr>
            <a:endParaRPr lang="en-US" sz="2400" dirty="0"/>
          </a:p>
          <a:p>
            <a:pPr marL="0" indent="0">
              <a:buNone/>
              <a:tabLst>
                <a:tab pos="5486400" algn="l"/>
              </a:tabLst>
            </a:pPr>
            <a:endParaRPr lang="en-US" sz="3000" dirty="0"/>
          </a:p>
          <a:p>
            <a:pPr marL="0" indent="0">
              <a:buNone/>
              <a:tabLst>
                <a:tab pos="5486400" algn="l"/>
              </a:tabLst>
            </a:pPr>
            <a:endParaRPr lang="en-US" sz="3000" dirty="0"/>
          </a:p>
          <a:p>
            <a:pPr marL="0" indent="0">
              <a:buNone/>
              <a:tabLst>
                <a:tab pos="5486400" algn="l"/>
              </a:tabLst>
            </a:pPr>
            <a:endParaRPr lang="en-US" sz="3000" dirty="0"/>
          </a:p>
          <a:p>
            <a:pPr marL="0" indent="0">
              <a:buNone/>
              <a:tabLst>
                <a:tab pos="5486400" algn="l"/>
              </a:tabLst>
            </a:pPr>
            <a:endParaRPr lang="en-US" sz="3000" dirty="0"/>
          </a:p>
          <a:p>
            <a:pPr marL="0" indent="0">
              <a:buNone/>
              <a:tabLst>
                <a:tab pos="5486400" algn="l"/>
              </a:tabLst>
            </a:pPr>
            <a:endParaRPr lang="en-US" sz="3000" dirty="0"/>
          </a:p>
          <a:p>
            <a:pPr marL="0" indent="0">
              <a:buNone/>
              <a:tabLst>
                <a:tab pos="5486400" algn="l"/>
              </a:tabLst>
            </a:pPr>
            <a:endParaRPr lang="en-US" sz="3000" dirty="0"/>
          </a:p>
          <a:p>
            <a:pPr marL="0" indent="0">
              <a:buNone/>
              <a:tabLst>
                <a:tab pos="5486400" algn="l"/>
              </a:tabLst>
            </a:pPr>
            <a:endParaRPr lang="en-US" sz="3000" dirty="0"/>
          </a:p>
        </p:txBody>
      </p:sp>
      <p:sp>
        <p:nvSpPr>
          <p:cNvPr id="4" name="Slide Number Placeholder 3"/>
          <p:cNvSpPr>
            <a:spLocks noGrp="1"/>
          </p:cNvSpPr>
          <p:nvPr>
            <p:ph type="sldNum" sz="quarter" idx="12"/>
          </p:nvPr>
        </p:nvSpPr>
        <p:spPr/>
        <p:txBody>
          <a:bodyPr/>
          <a:lstStyle/>
          <a:p>
            <a:pPr defTabSz="914400">
              <a:defRPr/>
            </a:pPr>
            <a:fld id="{60F88D64-766A-45C3-93FE-3E1D3068B07A}" type="slidenum">
              <a:rPr lang="en-US" sz="1200">
                <a:solidFill>
                  <a:prstClr val="black">
                    <a:tint val="75000"/>
                  </a:prstClr>
                </a:solidFill>
                <a:latin typeface="Calibri"/>
              </a:rPr>
              <a:pPr defTabSz="914400">
                <a:defRPr/>
              </a:pPr>
              <a:t>11</a:t>
            </a:fld>
            <a:endParaRPr lang="en-US" sz="1200" dirty="0">
              <a:solidFill>
                <a:prstClr val="black">
                  <a:tint val="75000"/>
                </a:prstClr>
              </a:solidFill>
              <a:latin typeface="Calibri"/>
            </a:endParaRPr>
          </a:p>
        </p:txBody>
      </p:sp>
    </p:spTree>
    <p:extLst>
      <p:ext uri="{BB962C8B-B14F-4D97-AF65-F5344CB8AC3E}">
        <p14:creationId xmlns:p14="http://schemas.microsoft.com/office/powerpoint/2010/main" val="26705109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251619"/>
            <a:ext cx="8077200" cy="1096962"/>
          </a:xfrm>
        </p:spPr>
        <p:txBody>
          <a:bodyPr>
            <a:normAutofit/>
          </a:bodyPr>
          <a:lstStyle/>
          <a:p>
            <a:r>
              <a:rPr lang="en-US" dirty="0"/>
              <a:t>Login Tickets</a:t>
            </a:r>
          </a:p>
        </p:txBody>
      </p:sp>
      <p:sp>
        <p:nvSpPr>
          <p:cNvPr id="3" name="Content Placeholder 2"/>
          <p:cNvSpPr>
            <a:spLocks noGrp="1"/>
          </p:cNvSpPr>
          <p:nvPr>
            <p:ph idx="1"/>
          </p:nvPr>
        </p:nvSpPr>
        <p:spPr>
          <a:xfrm>
            <a:off x="1140204" y="2273373"/>
            <a:ext cx="8839200" cy="4730101"/>
          </a:xfrm>
        </p:spPr>
        <p:txBody>
          <a:bodyPr>
            <a:noAutofit/>
          </a:bodyPr>
          <a:lstStyle/>
          <a:p>
            <a:pPr>
              <a:spcBef>
                <a:spcPts val="900"/>
              </a:spcBef>
              <a:spcAft>
                <a:spcPts val="900"/>
              </a:spcAft>
            </a:pPr>
            <a:r>
              <a:rPr lang="en-US" sz="2000" dirty="0"/>
              <a:t>You will need to create, print and cut out your login tickets.</a:t>
            </a:r>
          </a:p>
          <a:p>
            <a:pPr>
              <a:spcBef>
                <a:spcPts val="900"/>
              </a:spcBef>
              <a:spcAft>
                <a:spcPts val="900"/>
              </a:spcAft>
            </a:pPr>
            <a:r>
              <a:rPr lang="en-US" sz="2000" dirty="0"/>
              <a:t>The student’s username is their school email address. (@ecsd.me)</a:t>
            </a:r>
          </a:p>
          <a:p>
            <a:pPr>
              <a:spcBef>
                <a:spcPts val="900"/>
              </a:spcBef>
              <a:spcAft>
                <a:spcPts val="900"/>
              </a:spcAft>
            </a:pPr>
            <a:r>
              <a:rPr lang="en-US" sz="2000" dirty="0"/>
              <a:t>You will need to set the passwords for your students, but students are able to reset their passwords by clicking the Forgot Password button on the login page.</a:t>
            </a:r>
          </a:p>
          <a:p>
            <a:pPr>
              <a:spcBef>
                <a:spcPts val="900"/>
              </a:spcBef>
              <a:spcAft>
                <a:spcPts val="900"/>
              </a:spcAft>
            </a:pPr>
            <a:r>
              <a:rPr lang="en-US" sz="2000" dirty="0"/>
              <a:t>Let us know if you need help with your login tickets.</a:t>
            </a:r>
          </a:p>
          <a:p>
            <a:pPr>
              <a:spcBef>
                <a:spcPts val="900"/>
              </a:spcBef>
              <a:spcAft>
                <a:spcPts val="900"/>
              </a:spcAft>
            </a:pPr>
            <a:r>
              <a:rPr lang="en-US" sz="2000" dirty="0"/>
              <a:t>The easiest way is to perform a mail merge using MS Word.</a:t>
            </a:r>
          </a:p>
          <a:p>
            <a:pPr>
              <a:spcBef>
                <a:spcPts val="900"/>
              </a:spcBef>
              <a:spcAft>
                <a:spcPts val="900"/>
              </a:spcAft>
            </a:pPr>
            <a:endParaRPr lang="en-US" sz="2400" dirty="0"/>
          </a:p>
          <a:p>
            <a:pPr marL="0" indent="0">
              <a:spcBef>
                <a:spcPts val="900"/>
              </a:spcBef>
              <a:spcAft>
                <a:spcPts val="900"/>
              </a:spcAft>
              <a:buNone/>
            </a:pPr>
            <a:endParaRPr lang="en-US" sz="2400" dirty="0"/>
          </a:p>
          <a:p>
            <a:pPr marL="0" indent="0">
              <a:buNone/>
              <a:tabLst>
                <a:tab pos="5486400" algn="l"/>
              </a:tabLst>
            </a:pPr>
            <a:endParaRPr lang="en-US" sz="2400" dirty="0"/>
          </a:p>
          <a:p>
            <a:pPr marL="0" indent="0">
              <a:buNone/>
              <a:tabLst>
                <a:tab pos="5486400" algn="l"/>
              </a:tabLst>
            </a:pPr>
            <a:endParaRPr lang="en-US" sz="2400" dirty="0"/>
          </a:p>
          <a:p>
            <a:pPr marL="0" indent="0">
              <a:buNone/>
              <a:tabLst>
                <a:tab pos="5486400" algn="l"/>
              </a:tabLst>
            </a:pPr>
            <a:endParaRPr lang="en-US" sz="2400" dirty="0"/>
          </a:p>
          <a:p>
            <a:pPr marL="0" indent="0">
              <a:buNone/>
              <a:tabLst>
                <a:tab pos="5486400" algn="l"/>
              </a:tabLst>
            </a:pPr>
            <a:endParaRPr lang="en-US" sz="3000" dirty="0"/>
          </a:p>
          <a:p>
            <a:pPr marL="0" indent="0">
              <a:buNone/>
              <a:tabLst>
                <a:tab pos="5486400" algn="l"/>
              </a:tabLst>
            </a:pPr>
            <a:endParaRPr lang="en-US" sz="3000" dirty="0"/>
          </a:p>
          <a:p>
            <a:pPr marL="0" indent="0">
              <a:buNone/>
              <a:tabLst>
                <a:tab pos="5486400" algn="l"/>
              </a:tabLst>
            </a:pPr>
            <a:endParaRPr lang="en-US" sz="3000" dirty="0"/>
          </a:p>
          <a:p>
            <a:pPr marL="0" indent="0">
              <a:buNone/>
              <a:tabLst>
                <a:tab pos="5486400" algn="l"/>
              </a:tabLst>
            </a:pPr>
            <a:endParaRPr lang="en-US" sz="3000" dirty="0"/>
          </a:p>
          <a:p>
            <a:pPr marL="0" indent="0">
              <a:buNone/>
              <a:tabLst>
                <a:tab pos="5486400" algn="l"/>
              </a:tabLst>
            </a:pPr>
            <a:endParaRPr lang="en-US" sz="3000" dirty="0"/>
          </a:p>
          <a:p>
            <a:pPr marL="0" indent="0">
              <a:buNone/>
              <a:tabLst>
                <a:tab pos="5486400" algn="l"/>
              </a:tabLst>
            </a:pPr>
            <a:endParaRPr lang="en-US" sz="3000" dirty="0"/>
          </a:p>
          <a:p>
            <a:pPr marL="0" indent="0">
              <a:buNone/>
              <a:tabLst>
                <a:tab pos="5486400" algn="l"/>
              </a:tabLst>
            </a:pPr>
            <a:endParaRPr lang="en-US" sz="3000" dirty="0"/>
          </a:p>
        </p:txBody>
      </p:sp>
      <p:sp>
        <p:nvSpPr>
          <p:cNvPr id="4" name="Slide Number Placeholder 3"/>
          <p:cNvSpPr>
            <a:spLocks noGrp="1"/>
          </p:cNvSpPr>
          <p:nvPr>
            <p:ph type="sldNum" sz="quarter" idx="12"/>
          </p:nvPr>
        </p:nvSpPr>
        <p:spPr/>
        <p:txBody>
          <a:bodyPr/>
          <a:lstStyle/>
          <a:p>
            <a:pPr defTabSz="914400">
              <a:defRPr/>
            </a:pPr>
            <a:fld id="{60F88D64-766A-45C3-93FE-3E1D3068B07A}" type="slidenum">
              <a:rPr lang="en-US" sz="1200">
                <a:solidFill>
                  <a:prstClr val="black">
                    <a:tint val="75000"/>
                  </a:prstClr>
                </a:solidFill>
                <a:latin typeface="Calibri"/>
              </a:rPr>
              <a:pPr defTabSz="914400">
                <a:defRPr/>
              </a:pPr>
              <a:t>12</a:t>
            </a:fld>
            <a:endParaRPr lang="en-US" sz="1200" dirty="0">
              <a:solidFill>
                <a:prstClr val="black">
                  <a:tint val="75000"/>
                </a:prstClr>
              </a:solidFill>
              <a:latin typeface="Calibri"/>
            </a:endParaRPr>
          </a:p>
        </p:txBody>
      </p:sp>
    </p:spTree>
    <p:extLst>
      <p:ext uri="{BB962C8B-B14F-4D97-AF65-F5344CB8AC3E}">
        <p14:creationId xmlns:p14="http://schemas.microsoft.com/office/powerpoint/2010/main" val="2599041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1199E-88E9-40AA-965D-1568307F4A96}"/>
              </a:ext>
            </a:extLst>
          </p:cNvPr>
          <p:cNvSpPr>
            <a:spLocks noGrp="1"/>
          </p:cNvSpPr>
          <p:nvPr>
            <p:ph type="title"/>
          </p:nvPr>
        </p:nvSpPr>
        <p:spPr/>
        <p:txBody>
          <a:bodyPr/>
          <a:lstStyle/>
          <a:p>
            <a:r>
              <a:rPr lang="en-US" dirty="0"/>
              <a:t>Accommodations</a:t>
            </a:r>
          </a:p>
        </p:txBody>
      </p:sp>
      <p:sp>
        <p:nvSpPr>
          <p:cNvPr id="3" name="Content Placeholder 2">
            <a:extLst>
              <a:ext uri="{FF2B5EF4-FFF2-40B4-BE49-F238E27FC236}">
                <a16:creationId xmlns:a16="http://schemas.microsoft.com/office/drawing/2014/main" id="{7C8113CC-6CB5-4F9B-83B9-3D41A63AB407}"/>
              </a:ext>
            </a:extLst>
          </p:cNvPr>
          <p:cNvSpPr>
            <a:spLocks noGrp="1"/>
          </p:cNvSpPr>
          <p:nvPr>
            <p:ph idx="1"/>
          </p:nvPr>
        </p:nvSpPr>
        <p:spPr/>
        <p:txBody>
          <a:bodyPr/>
          <a:lstStyle/>
          <a:p>
            <a:r>
              <a:rPr lang="en-US" dirty="0"/>
              <a:t>CLT does allow students with an IEP/504 or ELL plan with a current plan to use testing accommodations</a:t>
            </a:r>
          </a:p>
          <a:p>
            <a:r>
              <a:rPr lang="en-US" dirty="0"/>
              <a:t>You will need to have either your test coordinator or ESE personnel have access to the CLT Accommodations Portal -</a:t>
            </a:r>
          </a:p>
          <a:p>
            <a:r>
              <a:rPr lang="en-US" dirty="0"/>
              <a:t>Obtain signed parental consent in the Consent Form for Releasing Accommodations Documentation</a:t>
            </a:r>
          </a:p>
          <a:p>
            <a:r>
              <a:rPr lang="en-US" dirty="0"/>
              <a:t>CLT offers extended time (up to 100% same day), text to speech, screen reader, 4 function calculator, bilingual word-to-word dictionary, human reader, and various medical accommodations</a:t>
            </a:r>
          </a:p>
          <a:p>
            <a:r>
              <a:rPr lang="en-US" dirty="0"/>
              <a:t>See the Accommodations page here: </a:t>
            </a:r>
            <a:r>
              <a:rPr lang="en-US" dirty="0">
                <a:hlinkClick r:id="rId2"/>
              </a:rPr>
              <a:t>CLT Accommodations</a:t>
            </a:r>
            <a:endParaRPr lang="en-US" dirty="0"/>
          </a:p>
        </p:txBody>
      </p:sp>
    </p:spTree>
    <p:extLst>
      <p:ext uri="{BB962C8B-B14F-4D97-AF65-F5344CB8AC3E}">
        <p14:creationId xmlns:p14="http://schemas.microsoft.com/office/powerpoint/2010/main" val="35672805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40CB42-F19D-4234-AD15-98ED40F417FC}"/>
              </a:ext>
            </a:extLst>
          </p:cNvPr>
          <p:cNvSpPr>
            <a:spLocks noGrp="1"/>
          </p:cNvSpPr>
          <p:nvPr>
            <p:ph type="title"/>
          </p:nvPr>
        </p:nvSpPr>
        <p:spPr/>
        <p:txBody>
          <a:bodyPr/>
          <a:lstStyle/>
          <a:p>
            <a:r>
              <a:rPr lang="en-US" dirty="0"/>
              <a:t>Accommodations</a:t>
            </a:r>
          </a:p>
        </p:txBody>
      </p:sp>
      <p:sp>
        <p:nvSpPr>
          <p:cNvPr id="3" name="Content Placeholder 2">
            <a:extLst>
              <a:ext uri="{FF2B5EF4-FFF2-40B4-BE49-F238E27FC236}">
                <a16:creationId xmlns:a16="http://schemas.microsoft.com/office/drawing/2014/main" id="{7E598A8C-1FA8-4796-BEDE-E0911BB6453C}"/>
              </a:ext>
            </a:extLst>
          </p:cNvPr>
          <p:cNvSpPr>
            <a:spLocks noGrp="1"/>
          </p:cNvSpPr>
          <p:nvPr>
            <p:ph idx="1"/>
          </p:nvPr>
        </p:nvSpPr>
        <p:spPr/>
        <p:txBody>
          <a:bodyPr/>
          <a:lstStyle/>
          <a:p>
            <a:r>
              <a:rPr lang="en-US" dirty="0"/>
              <a:t>Timing for extended time</a:t>
            </a:r>
          </a:p>
          <a:p>
            <a:r>
              <a:rPr lang="en-US" dirty="0"/>
              <a:t>Recommended to test in separate room with a separate proctor</a:t>
            </a:r>
          </a:p>
          <a:p>
            <a:endParaRPr lang="en-US" dirty="0"/>
          </a:p>
          <a:p>
            <a:endParaRPr lang="en-US" dirty="0"/>
          </a:p>
          <a:p>
            <a:pPr marL="0" indent="0">
              <a:buNone/>
            </a:pPr>
            <a:r>
              <a:rPr lang="en-US" dirty="0"/>
              <a:t> </a:t>
            </a:r>
          </a:p>
        </p:txBody>
      </p:sp>
      <p:pic>
        <p:nvPicPr>
          <p:cNvPr id="5" name="Picture 4">
            <a:extLst>
              <a:ext uri="{FF2B5EF4-FFF2-40B4-BE49-F238E27FC236}">
                <a16:creationId xmlns:a16="http://schemas.microsoft.com/office/drawing/2014/main" id="{F6C6843A-ACD6-47D4-BC8E-C3EA1046C1E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99765" y="3429000"/>
            <a:ext cx="8104580" cy="3144126"/>
          </a:xfrm>
          <a:prstGeom prst="rect">
            <a:avLst/>
          </a:prstGeom>
        </p:spPr>
      </p:pic>
    </p:spTree>
    <p:extLst>
      <p:ext uri="{BB962C8B-B14F-4D97-AF65-F5344CB8AC3E}">
        <p14:creationId xmlns:p14="http://schemas.microsoft.com/office/powerpoint/2010/main" val="16437037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Content Placeholder 12">
            <a:extLst>
              <a:ext uri="{FF2B5EF4-FFF2-40B4-BE49-F238E27FC236}">
                <a16:creationId xmlns:a16="http://schemas.microsoft.com/office/drawing/2014/main" id="{3025DDE4-CC13-4606-AA28-36074D6B8DE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60781" y="1332068"/>
            <a:ext cx="4951818" cy="5461667"/>
          </a:xfrm>
        </p:spPr>
      </p:pic>
      <p:sp>
        <p:nvSpPr>
          <p:cNvPr id="2" name="Title 1">
            <a:extLst>
              <a:ext uri="{FF2B5EF4-FFF2-40B4-BE49-F238E27FC236}">
                <a16:creationId xmlns:a16="http://schemas.microsoft.com/office/drawing/2014/main" id="{690DA9A0-E832-4223-8361-CE148C6ED277}"/>
              </a:ext>
            </a:extLst>
          </p:cNvPr>
          <p:cNvSpPr>
            <a:spLocks noGrp="1"/>
          </p:cNvSpPr>
          <p:nvPr>
            <p:ph type="title"/>
          </p:nvPr>
        </p:nvSpPr>
        <p:spPr>
          <a:xfrm>
            <a:off x="911673" y="579385"/>
            <a:ext cx="8761413" cy="706964"/>
          </a:xfrm>
        </p:spPr>
        <p:txBody>
          <a:bodyPr/>
          <a:lstStyle/>
          <a:p>
            <a:r>
              <a:rPr lang="en-US" dirty="0"/>
              <a:t>CLT Dates/Deadlines</a:t>
            </a:r>
          </a:p>
        </p:txBody>
      </p:sp>
      <p:sp>
        <p:nvSpPr>
          <p:cNvPr id="6" name="Arrow: Right 5">
            <a:extLst>
              <a:ext uri="{FF2B5EF4-FFF2-40B4-BE49-F238E27FC236}">
                <a16:creationId xmlns:a16="http://schemas.microsoft.com/office/drawing/2014/main" id="{E42A2C68-8351-45A6-9C4B-F5B94248C906}"/>
              </a:ext>
            </a:extLst>
          </p:cNvPr>
          <p:cNvSpPr/>
          <p:nvPr/>
        </p:nvSpPr>
        <p:spPr>
          <a:xfrm>
            <a:off x="2281805" y="5785761"/>
            <a:ext cx="1006679"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Arrow: Right 7">
            <a:extLst>
              <a:ext uri="{FF2B5EF4-FFF2-40B4-BE49-F238E27FC236}">
                <a16:creationId xmlns:a16="http://schemas.microsoft.com/office/drawing/2014/main" id="{74B93531-ADC7-4E0B-B6C9-F7EE4F692C3B}"/>
              </a:ext>
            </a:extLst>
          </p:cNvPr>
          <p:cNvSpPr/>
          <p:nvPr/>
        </p:nvSpPr>
        <p:spPr>
          <a:xfrm>
            <a:off x="2281805" y="6359532"/>
            <a:ext cx="1006679"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Arrow: Right 8">
            <a:extLst>
              <a:ext uri="{FF2B5EF4-FFF2-40B4-BE49-F238E27FC236}">
                <a16:creationId xmlns:a16="http://schemas.microsoft.com/office/drawing/2014/main" id="{99C0B234-B8DA-43AC-BC62-D167676CCF26}"/>
              </a:ext>
            </a:extLst>
          </p:cNvPr>
          <p:cNvSpPr/>
          <p:nvPr/>
        </p:nvSpPr>
        <p:spPr>
          <a:xfrm>
            <a:off x="2281805" y="6661654"/>
            <a:ext cx="1006679"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Arrow: Right 10">
            <a:extLst>
              <a:ext uri="{FF2B5EF4-FFF2-40B4-BE49-F238E27FC236}">
                <a16:creationId xmlns:a16="http://schemas.microsoft.com/office/drawing/2014/main" id="{A68E512E-2C13-46F6-A088-6D91D754FA93}"/>
              </a:ext>
            </a:extLst>
          </p:cNvPr>
          <p:cNvSpPr/>
          <p:nvPr/>
        </p:nvSpPr>
        <p:spPr>
          <a:xfrm>
            <a:off x="2281805" y="4887008"/>
            <a:ext cx="1006679"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26843BF5-B83E-4A5C-B28F-91088DF3DF36}"/>
              </a:ext>
            </a:extLst>
          </p:cNvPr>
          <p:cNvSpPr txBox="1"/>
          <p:nvPr/>
        </p:nvSpPr>
        <p:spPr>
          <a:xfrm>
            <a:off x="8841996" y="2743200"/>
            <a:ext cx="2768707" cy="646331"/>
          </a:xfrm>
          <a:prstGeom prst="rect">
            <a:avLst/>
          </a:prstGeom>
          <a:noFill/>
        </p:spPr>
        <p:txBody>
          <a:bodyPr wrap="none" rtlCol="0">
            <a:spAutoFit/>
          </a:bodyPr>
          <a:lstStyle/>
          <a:p>
            <a:r>
              <a:rPr lang="en-US" dirty="0">
                <a:solidFill>
                  <a:schemeClr val="accent3"/>
                </a:solidFill>
              </a:rPr>
              <a:t>Fall 2025 Dates</a:t>
            </a:r>
            <a:r>
              <a:rPr lang="en-US" dirty="0"/>
              <a:t>:</a:t>
            </a:r>
          </a:p>
          <a:p>
            <a:r>
              <a:rPr lang="en-US" dirty="0"/>
              <a:t>9/18, 10/22, 11/12, 12/3</a:t>
            </a:r>
          </a:p>
        </p:txBody>
      </p:sp>
    </p:spTree>
    <p:extLst>
      <p:ext uri="{BB962C8B-B14F-4D97-AF65-F5344CB8AC3E}">
        <p14:creationId xmlns:p14="http://schemas.microsoft.com/office/powerpoint/2010/main" val="32804503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251619"/>
            <a:ext cx="8737092" cy="1088808"/>
          </a:xfrm>
        </p:spPr>
        <p:txBody>
          <a:bodyPr>
            <a:normAutofit/>
          </a:bodyPr>
          <a:lstStyle/>
          <a:p>
            <a:r>
              <a:rPr lang="en-US" dirty="0"/>
              <a:t>Before Testing</a:t>
            </a:r>
          </a:p>
        </p:txBody>
      </p:sp>
      <p:sp>
        <p:nvSpPr>
          <p:cNvPr id="3" name="Content Placeholder 2"/>
          <p:cNvSpPr>
            <a:spLocks noGrp="1"/>
          </p:cNvSpPr>
          <p:nvPr>
            <p:ph idx="1"/>
          </p:nvPr>
        </p:nvSpPr>
        <p:spPr>
          <a:xfrm>
            <a:off x="401972" y="2470653"/>
            <a:ext cx="8737092" cy="5016572"/>
          </a:xfrm>
        </p:spPr>
        <p:txBody>
          <a:bodyPr>
            <a:noAutofit/>
          </a:bodyPr>
          <a:lstStyle/>
          <a:p>
            <a:r>
              <a:rPr lang="en-US" dirty="0"/>
              <a:t>You are responsible for training all test administrators and proctors before testing. </a:t>
            </a:r>
          </a:p>
          <a:p>
            <a:r>
              <a:rPr lang="en-US" dirty="0"/>
              <a:t>* Parent letters must be sent out to all parents of students that you are planning to test.</a:t>
            </a:r>
          </a:p>
          <a:p>
            <a:r>
              <a:rPr lang="en-US" dirty="0"/>
              <a:t>Practice tests are optional. Each student can take up to 3 practice tests. Practice tests can be given at school or at home.</a:t>
            </a:r>
          </a:p>
          <a:p>
            <a:r>
              <a:rPr lang="en-US" dirty="0"/>
              <a:t>Print or share the scripts for test administrators. Remind them to stick to the script.</a:t>
            </a:r>
          </a:p>
          <a:p>
            <a:r>
              <a:rPr lang="en-US" dirty="0"/>
              <a:t>Prepare your Login Tickets.</a:t>
            </a:r>
          </a:p>
          <a:p>
            <a:r>
              <a:rPr lang="en-US" dirty="0"/>
              <a:t>Prepare scratch paper and pencils for each classroom.</a:t>
            </a:r>
          </a:p>
          <a:p>
            <a:r>
              <a:rPr lang="en-US" b="1" dirty="0"/>
              <a:t>A week before the test you (School Administrator) will receive an email with your Test Access Code. Keep the code secure until test day.</a:t>
            </a:r>
          </a:p>
          <a:p>
            <a:endParaRPr lang="en-US" sz="2000" b="1" dirty="0"/>
          </a:p>
          <a:p>
            <a:endParaRPr lang="en-US" sz="2000" b="1" dirty="0"/>
          </a:p>
        </p:txBody>
      </p:sp>
      <p:sp>
        <p:nvSpPr>
          <p:cNvPr id="5" name="Slide Number Placeholder 4"/>
          <p:cNvSpPr>
            <a:spLocks noGrp="1"/>
          </p:cNvSpPr>
          <p:nvPr>
            <p:ph type="sldNum" sz="quarter" idx="12"/>
          </p:nvPr>
        </p:nvSpPr>
        <p:spPr/>
        <p:txBody>
          <a:bodyPr/>
          <a:lstStyle/>
          <a:p>
            <a:pPr defTabSz="914400">
              <a:defRPr/>
            </a:pPr>
            <a:fld id="{60F88D64-766A-45C3-93FE-3E1D3068B07A}" type="slidenum">
              <a:rPr lang="en-US" sz="1200">
                <a:solidFill>
                  <a:prstClr val="black">
                    <a:tint val="75000"/>
                  </a:prstClr>
                </a:solidFill>
                <a:latin typeface="Calibri"/>
              </a:rPr>
              <a:pPr defTabSz="914400">
                <a:defRPr/>
              </a:pPr>
              <a:t>16</a:t>
            </a:fld>
            <a:endParaRPr lang="en-US" sz="1200" dirty="0">
              <a:solidFill>
                <a:prstClr val="black">
                  <a:tint val="75000"/>
                </a:prstClr>
              </a:solidFill>
              <a:latin typeface="Calibri"/>
            </a:endParaRPr>
          </a:p>
        </p:txBody>
      </p:sp>
    </p:spTree>
    <p:extLst>
      <p:ext uri="{BB962C8B-B14F-4D97-AF65-F5344CB8AC3E}">
        <p14:creationId xmlns:p14="http://schemas.microsoft.com/office/powerpoint/2010/main" val="17499278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DBDA5B-BC21-43E3-B9F5-93E538C4A5A6}"/>
              </a:ext>
            </a:extLst>
          </p:cNvPr>
          <p:cNvSpPr>
            <a:spLocks noGrp="1"/>
          </p:cNvSpPr>
          <p:nvPr>
            <p:ph type="title"/>
          </p:nvPr>
        </p:nvSpPr>
        <p:spPr/>
        <p:txBody>
          <a:bodyPr/>
          <a:lstStyle/>
          <a:p>
            <a:r>
              <a:rPr lang="en-US" dirty="0"/>
              <a:t>Proctor Requirements</a:t>
            </a:r>
          </a:p>
        </p:txBody>
      </p:sp>
      <p:sp>
        <p:nvSpPr>
          <p:cNvPr id="3" name="Content Placeholder 2">
            <a:extLst>
              <a:ext uri="{FF2B5EF4-FFF2-40B4-BE49-F238E27FC236}">
                <a16:creationId xmlns:a16="http://schemas.microsoft.com/office/drawing/2014/main" id="{45A4B54F-189A-46A4-A31C-E66FB30E4739}"/>
              </a:ext>
            </a:extLst>
          </p:cNvPr>
          <p:cNvSpPr>
            <a:spLocks noGrp="1"/>
          </p:cNvSpPr>
          <p:nvPr>
            <p:ph idx="1"/>
          </p:nvPr>
        </p:nvSpPr>
        <p:spPr/>
        <p:txBody>
          <a:bodyPr/>
          <a:lstStyle/>
          <a:p>
            <a:r>
              <a:rPr lang="en-US" dirty="0"/>
              <a:t>Proctors must be at least 21 years old.</a:t>
            </a:r>
          </a:p>
          <a:p>
            <a:r>
              <a:rPr lang="en-US" dirty="0"/>
              <a:t>Proctors </a:t>
            </a:r>
            <a:r>
              <a:rPr lang="en-US" b="1" dirty="0"/>
              <a:t>may NOT be related</a:t>
            </a:r>
            <a:r>
              <a:rPr lang="en-US" dirty="0"/>
              <a:t> to the students they are proctoring.</a:t>
            </a:r>
          </a:p>
          <a:p>
            <a:r>
              <a:rPr lang="en-US" dirty="0"/>
              <a:t>One proctor should monitor no more than 20 students. Schools may assign smaller cohorts if desired.</a:t>
            </a:r>
          </a:p>
          <a:p>
            <a:r>
              <a:rPr lang="en-US" dirty="0"/>
              <a:t>Proctors must be able to see all students’ screens and desks, remain within a reasonable distance from each student, and maintain spacing according to the guidelines (</a:t>
            </a:r>
            <a:r>
              <a:rPr lang="en-US" dirty="0">
                <a:hlinkClick r:id="rId2"/>
              </a:rPr>
              <a:t>see spacing requirements</a:t>
            </a:r>
            <a:r>
              <a:rPr lang="en-US" dirty="0"/>
              <a:t>).</a:t>
            </a:r>
          </a:p>
          <a:p>
            <a:endParaRPr lang="en-US" dirty="0"/>
          </a:p>
        </p:txBody>
      </p:sp>
    </p:spTree>
    <p:extLst>
      <p:ext uri="{BB962C8B-B14F-4D97-AF65-F5344CB8AC3E}">
        <p14:creationId xmlns:p14="http://schemas.microsoft.com/office/powerpoint/2010/main" val="3154243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251619"/>
            <a:ext cx="8737092" cy="1088808"/>
          </a:xfrm>
        </p:spPr>
        <p:txBody>
          <a:bodyPr>
            <a:normAutofit/>
          </a:bodyPr>
          <a:lstStyle/>
          <a:p>
            <a:r>
              <a:rPr lang="en-US" dirty="0"/>
              <a:t>On Test Day</a:t>
            </a:r>
          </a:p>
        </p:txBody>
      </p:sp>
      <p:sp>
        <p:nvSpPr>
          <p:cNvPr id="3" name="Content Placeholder 2"/>
          <p:cNvSpPr>
            <a:spLocks noGrp="1"/>
          </p:cNvSpPr>
          <p:nvPr>
            <p:ph idx="1"/>
          </p:nvPr>
        </p:nvSpPr>
        <p:spPr>
          <a:xfrm>
            <a:off x="587229" y="2343440"/>
            <a:ext cx="10687575" cy="4002881"/>
          </a:xfrm>
        </p:spPr>
        <p:txBody>
          <a:bodyPr>
            <a:noAutofit/>
          </a:bodyPr>
          <a:lstStyle/>
          <a:p>
            <a:r>
              <a:rPr lang="en-US" sz="2400" dirty="0"/>
              <a:t>Distribute test materials to test administrators.</a:t>
            </a:r>
          </a:p>
          <a:p>
            <a:pPr lvl="1"/>
            <a:r>
              <a:rPr lang="en-US" sz="2000" dirty="0"/>
              <a:t>Test Access Codes (emailed to school admin a week before the test)</a:t>
            </a:r>
          </a:p>
          <a:p>
            <a:r>
              <a:rPr lang="en-US" sz="2000" dirty="0"/>
              <a:t>Access codes will be labeled as follows</a:t>
            </a:r>
            <a:r>
              <a:rPr lang="en-US" dirty="0"/>
              <a:t>: </a:t>
            </a:r>
          </a:p>
          <a:p>
            <a:pPr lvl="1"/>
            <a:r>
              <a:rPr lang="en-US" b="1" dirty="0"/>
              <a:t>Test Access Code</a:t>
            </a:r>
            <a:r>
              <a:rPr lang="en-US" dirty="0"/>
              <a:t> - to begin the test</a:t>
            </a:r>
          </a:p>
          <a:p>
            <a:pPr lvl="1"/>
            <a:r>
              <a:rPr lang="en-US" b="1" dirty="0"/>
              <a:t>Section 2 Code</a:t>
            </a:r>
            <a:r>
              <a:rPr lang="en-US" dirty="0"/>
              <a:t> - to begin Section 2</a:t>
            </a:r>
          </a:p>
          <a:p>
            <a:pPr lvl="1"/>
            <a:r>
              <a:rPr lang="en-US" b="1" dirty="0"/>
              <a:t>Section 3 Code</a:t>
            </a:r>
            <a:r>
              <a:rPr lang="en-US" dirty="0"/>
              <a:t> - to begin Section 3</a:t>
            </a:r>
            <a:endParaRPr lang="en-US" sz="1800" dirty="0"/>
          </a:p>
          <a:p>
            <a:r>
              <a:rPr lang="en-US" sz="2400" dirty="0"/>
              <a:t>Scripts</a:t>
            </a:r>
          </a:p>
          <a:p>
            <a:r>
              <a:rPr lang="en-US" sz="2200" dirty="0"/>
              <a:t>Login tickets</a:t>
            </a:r>
          </a:p>
          <a:p>
            <a:r>
              <a:rPr lang="en-US" sz="2200" dirty="0"/>
              <a:t>Scratch paper and pencils</a:t>
            </a:r>
          </a:p>
          <a:p>
            <a:endParaRPr lang="en-US" sz="2800" dirty="0"/>
          </a:p>
          <a:p>
            <a:endParaRPr lang="en-US" sz="2800" dirty="0"/>
          </a:p>
          <a:p>
            <a:endParaRPr lang="en-US" sz="2000" dirty="0"/>
          </a:p>
          <a:p>
            <a:pPr marL="0" indent="0">
              <a:buNone/>
            </a:pPr>
            <a:endParaRPr lang="en-US" sz="2000" b="1" dirty="0"/>
          </a:p>
        </p:txBody>
      </p:sp>
      <p:sp>
        <p:nvSpPr>
          <p:cNvPr id="5" name="Slide Number Placeholder 4"/>
          <p:cNvSpPr>
            <a:spLocks noGrp="1"/>
          </p:cNvSpPr>
          <p:nvPr>
            <p:ph type="sldNum" sz="quarter" idx="12"/>
          </p:nvPr>
        </p:nvSpPr>
        <p:spPr/>
        <p:txBody>
          <a:bodyPr/>
          <a:lstStyle/>
          <a:p>
            <a:pPr defTabSz="914400">
              <a:defRPr/>
            </a:pPr>
            <a:fld id="{60F88D64-766A-45C3-93FE-3E1D3068B07A}" type="slidenum">
              <a:rPr lang="en-US" sz="1200">
                <a:solidFill>
                  <a:prstClr val="black">
                    <a:tint val="75000"/>
                  </a:prstClr>
                </a:solidFill>
                <a:latin typeface="Calibri"/>
              </a:rPr>
              <a:pPr defTabSz="914400">
                <a:defRPr/>
              </a:pPr>
              <a:t>18</a:t>
            </a:fld>
            <a:endParaRPr lang="en-US" sz="1200" dirty="0">
              <a:solidFill>
                <a:prstClr val="black">
                  <a:tint val="75000"/>
                </a:prstClr>
              </a:solidFill>
              <a:latin typeface="Calibri"/>
            </a:endParaRPr>
          </a:p>
        </p:txBody>
      </p:sp>
    </p:spTree>
    <p:extLst>
      <p:ext uri="{BB962C8B-B14F-4D97-AF65-F5344CB8AC3E}">
        <p14:creationId xmlns:p14="http://schemas.microsoft.com/office/powerpoint/2010/main" val="250384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5CBDB0-8811-4D8C-AC0D-47FEAD70D061}"/>
              </a:ext>
            </a:extLst>
          </p:cNvPr>
          <p:cNvSpPr>
            <a:spLocks noGrp="1"/>
          </p:cNvSpPr>
          <p:nvPr>
            <p:ph type="title"/>
          </p:nvPr>
        </p:nvSpPr>
        <p:spPr/>
        <p:txBody>
          <a:bodyPr/>
          <a:lstStyle/>
          <a:p>
            <a:r>
              <a:rPr lang="en-US" dirty="0"/>
              <a:t>On Test Day</a:t>
            </a:r>
          </a:p>
        </p:txBody>
      </p:sp>
      <p:sp>
        <p:nvSpPr>
          <p:cNvPr id="3" name="Content Placeholder 2">
            <a:extLst>
              <a:ext uri="{FF2B5EF4-FFF2-40B4-BE49-F238E27FC236}">
                <a16:creationId xmlns:a16="http://schemas.microsoft.com/office/drawing/2014/main" id="{A1EF6B5F-C760-46BB-8D0F-756D0B75CB18}"/>
              </a:ext>
            </a:extLst>
          </p:cNvPr>
          <p:cNvSpPr>
            <a:spLocks noGrp="1"/>
          </p:cNvSpPr>
          <p:nvPr>
            <p:ph idx="1"/>
          </p:nvPr>
        </p:nvSpPr>
        <p:spPr/>
        <p:txBody>
          <a:bodyPr/>
          <a:lstStyle/>
          <a:p>
            <a:r>
              <a:rPr lang="en-US" sz="2000" dirty="0"/>
              <a:t>Prepare testing rooms (cover/remove visual aids).</a:t>
            </a:r>
          </a:p>
          <a:p>
            <a:r>
              <a:rPr lang="en-US" dirty="0"/>
              <a:t>Student spacing guidelines are recommended, not required.</a:t>
            </a:r>
          </a:p>
          <a:p>
            <a:r>
              <a:rPr lang="en-US" dirty="0"/>
              <a:t>Display the Test Day Signs on classroom doors.</a:t>
            </a:r>
          </a:p>
          <a:p>
            <a:endParaRPr lang="en-US" dirty="0"/>
          </a:p>
        </p:txBody>
      </p:sp>
    </p:spTree>
    <p:extLst>
      <p:ext uri="{BB962C8B-B14F-4D97-AF65-F5344CB8AC3E}">
        <p14:creationId xmlns:p14="http://schemas.microsoft.com/office/powerpoint/2010/main" val="12349608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5AA1F82-E53E-4042-A5CC-6540587DC41C}"/>
              </a:ext>
            </a:extLst>
          </p:cNvPr>
          <p:cNvSpPr>
            <a:spLocks noGrp="1"/>
          </p:cNvSpPr>
          <p:nvPr>
            <p:ph type="title"/>
          </p:nvPr>
        </p:nvSpPr>
        <p:spPr/>
        <p:txBody>
          <a:bodyPr/>
          <a:lstStyle/>
          <a:p>
            <a:r>
              <a:rPr lang="en-US" dirty="0"/>
              <a:t>Usage</a:t>
            </a:r>
          </a:p>
        </p:txBody>
      </p:sp>
      <p:sp>
        <p:nvSpPr>
          <p:cNvPr id="5" name="Content Placeholder 4">
            <a:extLst>
              <a:ext uri="{FF2B5EF4-FFF2-40B4-BE49-F238E27FC236}">
                <a16:creationId xmlns:a16="http://schemas.microsoft.com/office/drawing/2014/main" id="{D516B3BC-8643-41FF-BF1F-AF8FB7C84A3D}"/>
              </a:ext>
            </a:extLst>
          </p:cNvPr>
          <p:cNvSpPr>
            <a:spLocks noGrp="1"/>
          </p:cNvSpPr>
          <p:nvPr>
            <p:ph idx="1"/>
          </p:nvPr>
        </p:nvSpPr>
        <p:spPr/>
        <p:txBody>
          <a:bodyPr/>
          <a:lstStyle/>
          <a:p>
            <a:r>
              <a:rPr lang="en-US" dirty="0"/>
              <a:t>The CLT is approved for use as a concordant/comparative option for students to meet the grade 10 ELA and Algebra EOC graduation requirement</a:t>
            </a:r>
          </a:p>
          <a:p>
            <a:r>
              <a:rPr lang="en-US" dirty="0"/>
              <a:t>Only for students who entered Grade 9 in 2020-2021 and beyond</a:t>
            </a:r>
          </a:p>
          <a:p>
            <a:r>
              <a:rPr lang="en-US" dirty="0"/>
              <a:t>The CLT is a 3-part, computer based test which takes roughly 2 hours (with admin and script reading</a:t>
            </a:r>
          </a:p>
          <a:p>
            <a:r>
              <a:rPr lang="en-US" dirty="0"/>
              <a:t>Students must take the entire test</a:t>
            </a:r>
          </a:p>
          <a:p>
            <a:r>
              <a:rPr lang="en-US" dirty="0"/>
              <a:t>May superscore</a:t>
            </a:r>
          </a:p>
          <a:p>
            <a:endParaRPr lang="en-US" dirty="0"/>
          </a:p>
        </p:txBody>
      </p:sp>
    </p:spTree>
    <p:extLst>
      <p:ext uri="{BB962C8B-B14F-4D97-AF65-F5344CB8AC3E}">
        <p14:creationId xmlns:p14="http://schemas.microsoft.com/office/powerpoint/2010/main" val="40088094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251619"/>
            <a:ext cx="8737092" cy="1088808"/>
          </a:xfrm>
        </p:spPr>
        <p:txBody>
          <a:bodyPr>
            <a:normAutofit/>
          </a:bodyPr>
          <a:lstStyle/>
          <a:p>
            <a:r>
              <a:rPr lang="en-US" dirty="0"/>
              <a:t>On Test Day</a:t>
            </a:r>
          </a:p>
        </p:txBody>
      </p:sp>
      <p:sp>
        <p:nvSpPr>
          <p:cNvPr id="3" name="Content Placeholder 2"/>
          <p:cNvSpPr>
            <a:spLocks noGrp="1"/>
          </p:cNvSpPr>
          <p:nvPr>
            <p:ph idx="1"/>
          </p:nvPr>
        </p:nvSpPr>
        <p:spPr>
          <a:xfrm>
            <a:off x="607463" y="2225045"/>
            <a:ext cx="8737092" cy="5404719"/>
          </a:xfrm>
        </p:spPr>
        <p:txBody>
          <a:bodyPr>
            <a:noAutofit/>
          </a:bodyPr>
          <a:lstStyle/>
          <a:p>
            <a:r>
              <a:rPr lang="en-US" dirty="0"/>
              <a:t>If a student is disconnected during the test, log back in and resume testing. A button should appear labeled "Populate My Answers" at the top of the screen (see image below). If the student doesn't see this, have the student refresh the page. Once the button appears, have the student click it. Have the student check that all answers were repopulated. </a:t>
            </a:r>
          </a:p>
          <a:p>
            <a:endParaRPr lang="en-US" dirty="0"/>
          </a:p>
          <a:p>
            <a:endParaRPr lang="en-US" dirty="0"/>
          </a:p>
          <a:p>
            <a:endParaRPr lang="en-US" dirty="0"/>
          </a:p>
          <a:p>
            <a:endParaRPr lang="en-US" dirty="0"/>
          </a:p>
          <a:p>
            <a:endParaRPr lang="en-US" dirty="0"/>
          </a:p>
          <a:p>
            <a:r>
              <a:rPr lang="en-US" dirty="0"/>
              <a:t>Tech support is available via online chat. Navigate to  </a:t>
            </a:r>
            <a:r>
              <a:rPr lang="en-US" dirty="0">
                <a:hlinkClick r:id="rId3">
                  <a:extLst>
                    <a:ext uri="{A12FA001-AC4F-418D-AE19-62706E023703}">
                      <ahyp:hlinkClr xmlns:ahyp="http://schemas.microsoft.com/office/drawing/2018/hyperlinkcolor" val="tx"/>
                    </a:ext>
                  </a:extLst>
                </a:hlinkClick>
              </a:rPr>
              <a:t>www.cltexam.com/contact</a:t>
            </a:r>
            <a:r>
              <a:rPr lang="en-US" dirty="0"/>
              <a:t> and click on the chat icon                                 in lower right hand corner. </a:t>
            </a:r>
          </a:p>
          <a:p>
            <a:endParaRPr lang="en-US" dirty="0"/>
          </a:p>
          <a:p>
            <a:endParaRPr lang="en-US" sz="2400" dirty="0"/>
          </a:p>
          <a:p>
            <a:endParaRPr lang="en-US" sz="2800" dirty="0"/>
          </a:p>
          <a:p>
            <a:endParaRPr lang="en-US" sz="2000" dirty="0"/>
          </a:p>
          <a:p>
            <a:pPr marL="0" indent="0">
              <a:buNone/>
            </a:pPr>
            <a:endParaRPr lang="en-US" sz="2000" b="1" dirty="0"/>
          </a:p>
        </p:txBody>
      </p:sp>
      <p:sp>
        <p:nvSpPr>
          <p:cNvPr id="5" name="Slide Number Placeholder 4"/>
          <p:cNvSpPr>
            <a:spLocks noGrp="1"/>
          </p:cNvSpPr>
          <p:nvPr>
            <p:ph type="sldNum" sz="quarter" idx="12"/>
          </p:nvPr>
        </p:nvSpPr>
        <p:spPr/>
        <p:txBody>
          <a:bodyPr/>
          <a:lstStyle/>
          <a:p>
            <a:pPr defTabSz="914400">
              <a:defRPr/>
            </a:pPr>
            <a:fld id="{60F88D64-766A-45C3-93FE-3E1D3068B07A}" type="slidenum">
              <a:rPr lang="en-US" sz="1200">
                <a:solidFill>
                  <a:prstClr val="black">
                    <a:tint val="75000"/>
                  </a:prstClr>
                </a:solidFill>
                <a:latin typeface="Calibri"/>
              </a:rPr>
              <a:pPr defTabSz="914400">
                <a:defRPr/>
              </a:pPr>
              <a:t>20</a:t>
            </a:fld>
            <a:endParaRPr lang="en-US" sz="1200" dirty="0">
              <a:solidFill>
                <a:prstClr val="black">
                  <a:tint val="75000"/>
                </a:prstClr>
              </a:solidFill>
              <a:latin typeface="Calibri"/>
            </a:endParaRPr>
          </a:p>
        </p:txBody>
      </p:sp>
      <p:pic>
        <p:nvPicPr>
          <p:cNvPr id="4" name="Picture 3">
            <a:extLst>
              <a:ext uri="{FF2B5EF4-FFF2-40B4-BE49-F238E27FC236}">
                <a16:creationId xmlns:a16="http://schemas.microsoft.com/office/drawing/2014/main" id="{ED70E0A2-BE42-4118-860B-53042F69F06B}"/>
              </a:ext>
            </a:extLst>
          </p:cNvPr>
          <p:cNvPicPr>
            <a:picLocks noChangeAspect="1"/>
          </p:cNvPicPr>
          <p:nvPr/>
        </p:nvPicPr>
        <p:blipFill>
          <a:blip r:embed="rId4"/>
          <a:stretch>
            <a:fillRect/>
          </a:stretch>
        </p:blipFill>
        <p:spPr>
          <a:xfrm>
            <a:off x="9125490" y="5579430"/>
            <a:ext cx="1028699" cy="975945"/>
          </a:xfrm>
          <a:prstGeom prst="rect">
            <a:avLst/>
          </a:prstGeom>
        </p:spPr>
      </p:pic>
      <p:pic>
        <p:nvPicPr>
          <p:cNvPr id="6" name="Picture 5">
            <a:extLst>
              <a:ext uri="{FF2B5EF4-FFF2-40B4-BE49-F238E27FC236}">
                <a16:creationId xmlns:a16="http://schemas.microsoft.com/office/drawing/2014/main" id="{ACBB13E5-EC90-4F8F-8F3A-B266783C0AAF}"/>
              </a:ext>
            </a:extLst>
          </p:cNvPr>
          <p:cNvPicPr>
            <a:picLocks noChangeAspect="1"/>
          </p:cNvPicPr>
          <p:nvPr/>
        </p:nvPicPr>
        <p:blipFill>
          <a:blip r:embed="rId5"/>
          <a:stretch>
            <a:fillRect/>
          </a:stretch>
        </p:blipFill>
        <p:spPr>
          <a:xfrm>
            <a:off x="1034041" y="3813541"/>
            <a:ext cx="7043743" cy="1502199"/>
          </a:xfrm>
          <a:prstGeom prst="rect">
            <a:avLst/>
          </a:prstGeom>
        </p:spPr>
      </p:pic>
    </p:spTree>
    <p:extLst>
      <p:ext uri="{BB962C8B-B14F-4D97-AF65-F5344CB8AC3E}">
        <p14:creationId xmlns:p14="http://schemas.microsoft.com/office/powerpoint/2010/main" val="14172700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646FDD-8B73-4BFB-ACDF-EBD1EFC96DF8}"/>
              </a:ext>
            </a:extLst>
          </p:cNvPr>
          <p:cNvSpPr>
            <a:spLocks noGrp="1"/>
          </p:cNvSpPr>
          <p:nvPr>
            <p:ph type="title"/>
          </p:nvPr>
        </p:nvSpPr>
        <p:spPr/>
        <p:txBody>
          <a:bodyPr/>
          <a:lstStyle/>
          <a:p>
            <a:r>
              <a:rPr lang="en-US" dirty="0"/>
              <a:t>On Test Day</a:t>
            </a:r>
          </a:p>
        </p:txBody>
      </p:sp>
      <p:sp>
        <p:nvSpPr>
          <p:cNvPr id="3" name="Content Placeholder 2">
            <a:extLst>
              <a:ext uri="{FF2B5EF4-FFF2-40B4-BE49-F238E27FC236}">
                <a16:creationId xmlns:a16="http://schemas.microsoft.com/office/drawing/2014/main" id="{E3FF2E96-FD6B-4F04-A947-FCD282474658}"/>
              </a:ext>
            </a:extLst>
          </p:cNvPr>
          <p:cNvSpPr>
            <a:spLocks noGrp="1"/>
          </p:cNvSpPr>
          <p:nvPr>
            <p:ph idx="1"/>
          </p:nvPr>
        </p:nvSpPr>
        <p:spPr>
          <a:xfrm>
            <a:off x="1154954" y="2603499"/>
            <a:ext cx="8825659" cy="3738577"/>
          </a:xfrm>
        </p:spPr>
        <p:txBody>
          <a:bodyPr>
            <a:normAutofit fontScale="92500" lnSpcReduction="10000"/>
          </a:bodyPr>
          <a:lstStyle/>
          <a:p>
            <a:r>
              <a:rPr lang="en-US" b="1" dirty="0"/>
              <a:t>In-Progress Dashboard for Test Managers</a:t>
            </a:r>
            <a:endParaRPr lang="en-US" dirty="0"/>
          </a:p>
          <a:p>
            <a:pPr lvl="1"/>
            <a:r>
              <a:rPr lang="en-US" dirty="0"/>
              <a:t>A new dashboard feature allows test managers to monitor the real-time status of student submissions during the test.</a:t>
            </a:r>
          </a:p>
          <a:p>
            <a:pPr lvl="1"/>
            <a:r>
              <a:rPr lang="en-US" dirty="0"/>
              <a:t>You can now view which students are still testing and which have submitted their exams.</a:t>
            </a:r>
          </a:p>
          <a:p>
            <a:pPr lvl="1"/>
            <a:r>
              <a:rPr lang="en-US" dirty="0"/>
              <a:t>This update also simplifies the process for deactivating student registrations.</a:t>
            </a:r>
          </a:p>
          <a:p>
            <a:pPr lvl="1"/>
            <a:r>
              <a:rPr lang="en-US" b="1" dirty="0"/>
              <a:t>Please refresh the dashboard to track testing status.</a:t>
            </a:r>
            <a:endParaRPr lang="en-US" dirty="0"/>
          </a:p>
          <a:p>
            <a:r>
              <a:rPr lang="en-US" b="1" dirty="0"/>
              <a:t>Important Guidelines:</a:t>
            </a:r>
            <a:endParaRPr lang="en-US" dirty="0"/>
          </a:p>
          <a:p>
            <a:pPr lvl="1"/>
            <a:r>
              <a:rPr lang="en-US" dirty="0"/>
              <a:t>Any student who is absent on test day must be deactivated.</a:t>
            </a:r>
          </a:p>
          <a:p>
            <a:pPr lvl="1"/>
            <a:r>
              <a:rPr lang="en-US" dirty="0"/>
              <a:t>If a student still appears as “in-progress” after being told to submit, they must be deactivated. A </a:t>
            </a:r>
            <a:r>
              <a:rPr lang="en-US" dirty="0">
                <a:hlinkClick r:id="rId2"/>
              </a:rPr>
              <a:t>test anomaly report</a:t>
            </a:r>
            <a:r>
              <a:rPr lang="en-US" dirty="0"/>
              <a:t> must then be submitted by the proctor or test manager.</a:t>
            </a:r>
          </a:p>
          <a:p>
            <a:endParaRPr lang="en-US" dirty="0"/>
          </a:p>
        </p:txBody>
      </p:sp>
    </p:spTree>
    <p:extLst>
      <p:ext uri="{BB962C8B-B14F-4D97-AF65-F5344CB8AC3E}">
        <p14:creationId xmlns:p14="http://schemas.microsoft.com/office/powerpoint/2010/main" val="16144724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251619"/>
            <a:ext cx="8737092" cy="1088808"/>
          </a:xfrm>
        </p:spPr>
        <p:txBody>
          <a:bodyPr>
            <a:normAutofit/>
          </a:bodyPr>
          <a:lstStyle/>
          <a:p>
            <a:r>
              <a:rPr lang="en-US" dirty="0"/>
              <a:t>After Testing (Test Administrators)</a:t>
            </a:r>
          </a:p>
        </p:txBody>
      </p:sp>
      <p:sp>
        <p:nvSpPr>
          <p:cNvPr id="3" name="Content Placeholder 2"/>
          <p:cNvSpPr>
            <a:spLocks noGrp="1"/>
          </p:cNvSpPr>
          <p:nvPr>
            <p:ph idx="1"/>
          </p:nvPr>
        </p:nvSpPr>
        <p:spPr>
          <a:xfrm>
            <a:off x="167081" y="1987822"/>
            <a:ext cx="8737092" cy="5243489"/>
          </a:xfrm>
        </p:spPr>
        <p:txBody>
          <a:bodyPr>
            <a:noAutofit/>
          </a:bodyPr>
          <a:lstStyle/>
          <a:p>
            <a:r>
              <a:rPr lang="en-US" dirty="0"/>
              <a:t>Dismiss students</a:t>
            </a:r>
          </a:p>
          <a:p>
            <a:r>
              <a:rPr lang="en-US" dirty="0"/>
              <a:t>Collect and securely dispose of scratch paper</a:t>
            </a:r>
          </a:p>
          <a:p>
            <a:r>
              <a:rPr lang="en-US" dirty="0"/>
              <a:t>Complete the Administration Report</a:t>
            </a:r>
          </a:p>
          <a:p>
            <a:r>
              <a:rPr lang="en-US" dirty="0"/>
              <a:t>Complete the Proctor Survey</a:t>
            </a:r>
          </a:p>
          <a:p>
            <a:endParaRPr lang="en-US" dirty="0"/>
          </a:p>
          <a:p>
            <a:pPr marL="0" indent="0">
              <a:buNone/>
            </a:pPr>
            <a:endParaRPr lang="en-US" sz="2000" b="1" dirty="0"/>
          </a:p>
        </p:txBody>
      </p:sp>
      <p:sp>
        <p:nvSpPr>
          <p:cNvPr id="5" name="Slide Number Placeholder 4"/>
          <p:cNvSpPr>
            <a:spLocks noGrp="1"/>
          </p:cNvSpPr>
          <p:nvPr>
            <p:ph type="sldNum" sz="quarter" idx="12"/>
          </p:nvPr>
        </p:nvSpPr>
        <p:spPr/>
        <p:txBody>
          <a:bodyPr/>
          <a:lstStyle/>
          <a:p>
            <a:pPr defTabSz="914400">
              <a:defRPr/>
            </a:pPr>
            <a:fld id="{60F88D64-766A-45C3-93FE-3E1D3068B07A}" type="slidenum">
              <a:rPr lang="en-US" sz="1200">
                <a:solidFill>
                  <a:prstClr val="black">
                    <a:tint val="75000"/>
                  </a:prstClr>
                </a:solidFill>
                <a:latin typeface="Calibri"/>
              </a:rPr>
              <a:pPr defTabSz="914400">
                <a:defRPr/>
              </a:pPr>
              <a:t>22</a:t>
            </a:fld>
            <a:endParaRPr lang="en-US" sz="1200" dirty="0">
              <a:solidFill>
                <a:prstClr val="black">
                  <a:tint val="75000"/>
                </a:prstClr>
              </a:solidFill>
              <a:latin typeface="Calibri"/>
            </a:endParaRPr>
          </a:p>
        </p:txBody>
      </p:sp>
      <p:pic>
        <p:nvPicPr>
          <p:cNvPr id="6" name="Picture 5">
            <a:extLst>
              <a:ext uri="{FF2B5EF4-FFF2-40B4-BE49-F238E27FC236}">
                <a16:creationId xmlns:a16="http://schemas.microsoft.com/office/drawing/2014/main" id="{AB9982CF-08FE-4AFD-A238-D304D4D1C952}"/>
              </a:ext>
            </a:extLst>
          </p:cNvPr>
          <p:cNvPicPr>
            <a:picLocks noChangeAspect="1"/>
          </p:cNvPicPr>
          <p:nvPr/>
        </p:nvPicPr>
        <p:blipFill>
          <a:blip r:embed="rId3"/>
          <a:stretch>
            <a:fillRect/>
          </a:stretch>
        </p:blipFill>
        <p:spPr>
          <a:xfrm>
            <a:off x="479488" y="3524539"/>
            <a:ext cx="2546223" cy="3333461"/>
          </a:xfrm>
          <a:prstGeom prst="rect">
            <a:avLst/>
          </a:prstGeom>
          <a:ln w="12700">
            <a:solidFill>
              <a:schemeClr val="tx1"/>
            </a:solidFill>
          </a:ln>
        </p:spPr>
      </p:pic>
      <p:pic>
        <p:nvPicPr>
          <p:cNvPr id="7" name="Picture 6">
            <a:extLst>
              <a:ext uri="{FF2B5EF4-FFF2-40B4-BE49-F238E27FC236}">
                <a16:creationId xmlns:a16="http://schemas.microsoft.com/office/drawing/2014/main" id="{C693178A-F042-4756-825B-F4326B7A4876}"/>
              </a:ext>
            </a:extLst>
          </p:cNvPr>
          <p:cNvPicPr>
            <a:picLocks noChangeAspect="1"/>
          </p:cNvPicPr>
          <p:nvPr/>
        </p:nvPicPr>
        <p:blipFill>
          <a:blip r:embed="rId4"/>
          <a:stretch>
            <a:fillRect/>
          </a:stretch>
        </p:blipFill>
        <p:spPr>
          <a:xfrm>
            <a:off x="6375411" y="3983532"/>
            <a:ext cx="5649508" cy="2307184"/>
          </a:xfrm>
          <a:prstGeom prst="rect">
            <a:avLst/>
          </a:prstGeom>
          <a:ln w="12700">
            <a:solidFill>
              <a:schemeClr val="tx1"/>
            </a:solidFill>
          </a:ln>
        </p:spPr>
      </p:pic>
    </p:spTree>
    <p:extLst>
      <p:ext uri="{BB962C8B-B14F-4D97-AF65-F5344CB8AC3E}">
        <p14:creationId xmlns:p14="http://schemas.microsoft.com/office/powerpoint/2010/main" val="14004509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251619"/>
            <a:ext cx="8737092" cy="1088808"/>
          </a:xfrm>
        </p:spPr>
        <p:txBody>
          <a:bodyPr>
            <a:normAutofit/>
          </a:bodyPr>
          <a:lstStyle/>
          <a:p>
            <a:r>
              <a:rPr lang="en-US" dirty="0"/>
              <a:t>After Testing (School Administrators)</a:t>
            </a:r>
          </a:p>
        </p:txBody>
      </p:sp>
      <p:sp>
        <p:nvSpPr>
          <p:cNvPr id="3" name="Content Placeholder 2"/>
          <p:cNvSpPr>
            <a:spLocks noGrp="1"/>
          </p:cNvSpPr>
          <p:nvPr>
            <p:ph idx="1"/>
          </p:nvPr>
        </p:nvSpPr>
        <p:spPr>
          <a:xfrm>
            <a:off x="1752600" y="2265028"/>
            <a:ext cx="8737092" cy="4341353"/>
          </a:xfrm>
        </p:spPr>
        <p:txBody>
          <a:bodyPr>
            <a:noAutofit/>
          </a:bodyPr>
          <a:lstStyle/>
          <a:p>
            <a:r>
              <a:rPr lang="en-US" sz="2000" dirty="0"/>
              <a:t>You will receive an email about a week after testing that your results are available. </a:t>
            </a:r>
          </a:p>
          <a:p>
            <a:r>
              <a:rPr lang="en-US" sz="2000" dirty="0"/>
              <a:t>Email Scott Dodson (</a:t>
            </a:r>
            <a:r>
              <a:rPr lang="en-US" sz="2000" dirty="0">
                <a:hlinkClick r:id="rId3"/>
              </a:rPr>
              <a:t>sdodson@ecsdfl.us</a:t>
            </a:r>
            <a:r>
              <a:rPr lang="en-US" sz="2000" dirty="0"/>
              <a:t>) once you have received your score email</a:t>
            </a:r>
          </a:p>
          <a:p>
            <a:r>
              <a:rPr lang="en-US" sz="2000" b="1" dirty="0"/>
              <a:t>You no longer have to download scores and put them into Google drive</a:t>
            </a:r>
          </a:p>
          <a:p>
            <a:pPr marL="457200" lvl="1" indent="0">
              <a:buNone/>
            </a:pPr>
            <a:endParaRPr lang="en-US" sz="2000" b="1" dirty="0"/>
          </a:p>
          <a:p>
            <a:pPr marL="0" indent="0">
              <a:buNone/>
            </a:pPr>
            <a:endParaRPr lang="en-US" sz="2000" b="1" dirty="0"/>
          </a:p>
        </p:txBody>
      </p:sp>
      <p:sp>
        <p:nvSpPr>
          <p:cNvPr id="5" name="Slide Number Placeholder 4"/>
          <p:cNvSpPr>
            <a:spLocks noGrp="1"/>
          </p:cNvSpPr>
          <p:nvPr>
            <p:ph type="sldNum" sz="quarter" idx="12"/>
          </p:nvPr>
        </p:nvSpPr>
        <p:spPr/>
        <p:txBody>
          <a:bodyPr/>
          <a:lstStyle/>
          <a:p>
            <a:pPr defTabSz="914400">
              <a:defRPr/>
            </a:pPr>
            <a:fld id="{60F88D64-766A-45C3-93FE-3E1D3068B07A}" type="slidenum">
              <a:rPr lang="en-US" sz="1200">
                <a:solidFill>
                  <a:prstClr val="black">
                    <a:tint val="75000"/>
                  </a:prstClr>
                </a:solidFill>
                <a:latin typeface="Calibri"/>
              </a:rPr>
              <a:pPr defTabSz="914400">
                <a:defRPr/>
              </a:pPr>
              <a:t>23</a:t>
            </a:fld>
            <a:endParaRPr lang="en-US" sz="1200" dirty="0">
              <a:solidFill>
                <a:prstClr val="black">
                  <a:tint val="75000"/>
                </a:prstClr>
              </a:solidFill>
              <a:latin typeface="Calibri"/>
            </a:endParaRPr>
          </a:p>
        </p:txBody>
      </p:sp>
    </p:spTree>
    <p:extLst>
      <p:ext uri="{BB962C8B-B14F-4D97-AF65-F5344CB8AC3E}">
        <p14:creationId xmlns:p14="http://schemas.microsoft.com/office/powerpoint/2010/main" val="15861122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251619"/>
            <a:ext cx="8737092" cy="1088808"/>
          </a:xfrm>
        </p:spPr>
        <p:txBody>
          <a:bodyPr>
            <a:normAutofit/>
          </a:bodyPr>
          <a:lstStyle/>
          <a:p>
            <a:r>
              <a:rPr lang="en-US" dirty="0"/>
              <a:t>After Testing (Students)</a:t>
            </a:r>
          </a:p>
        </p:txBody>
      </p:sp>
      <p:sp>
        <p:nvSpPr>
          <p:cNvPr id="3" name="Content Placeholder 2"/>
          <p:cNvSpPr>
            <a:spLocks noGrp="1"/>
          </p:cNvSpPr>
          <p:nvPr>
            <p:ph idx="1"/>
          </p:nvPr>
        </p:nvSpPr>
        <p:spPr>
          <a:xfrm>
            <a:off x="1207316" y="2516000"/>
            <a:ext cx="8737092" cy="4245527"/>
          </a:xfrm>
        </p:spPr>
        <p:txBody>
          <a:bodyPr>
            <a:noAutofit/>
          </a:bodyPr>
          <a:lstStyle/>
          <a:p>
            <a:r>
              <a:rPr lang="en-US" sz="2200" dirty="0"/>
              <a:t>Students can view their own scores by logging in to their CLT accounts.</a:t>
            </a:r>
          </a:p>
          <a:p>
            <a:r>
              <a:rPr lang="en-US" sz="2200" dirty="0"/>
              <a:t>*36/39 out of 80 required to meet the ELA requirement.</a:t>
            </a:r>
          </a:p>
          <a:p>
            <a:r>
              <a:rPr lang="en-US" sz="2200" dirty="0"/>
              <a:t>*11/14 out of 40 required to meet the Algebra requirement.</a:t>
            </a:r>
          </a:p>
          <a:p>
            <a:r>
              <a:rPr lang="en-US" sz="2200" dirty="0"/>
              <a:t>* Dependent on year entered Grade 9 (See slide 3 or “Graduation Requirements for Florida’s Statewide Assessments”)</a:t>
            </a:r>
          </a:p>
          <a:p>
            <a:r>
              <a:rPr lang="en-US" sz="2200" dirty="0"/>
              <a:t>Please have students review wrong answers/questions as CLT will reuse questions in subsequent iterations of the test</a:t>
            </a:r>
          </a:p>
          <a:p>
            <a:endParaRPr lang="en-US" sz="2400" dirty="0"/>
          </a:p>
          <a:p>
            <a:endParaRPr lang="en-US" sz="2400" dirty="0"/>
          </a:p>
          <a:p>
            <a:endParaRPr lang="en-US" sz="2000" dirty="0"/>
          </a:p>
          <a:p>
            <a:pPr marL="0" indent="0">
              <a:buNone/>
            </a:pPr>
            <a:endParaRPr lang="en-US" sz="2000" b="1" dirty="0"/>
          </a:p>
        </p:txBody>
      </p:sp>
      <p:sp>
        <p:nvSpPr>
          <p:cNvPr id="5" name="Slide Number Placeholder 4"/>
          <p:cNvSpPr>
            <a:spLocks noGrp="1"/>
          </p:cNvSpPr>
          <p:nvPr>
            <p:ph type="sldNum" sz="quarter" idx="12"/>
          </p:nvPr>
        </p:nvSpPr>
        <p:spPr/>
        <p:txBody>
          <a:bodyPr/>
          <a:lstStyle/>
          <a:p>
            <a:pPr defTabSz="914400">
              <a:defRPr/>
            </a:pPr>
            <a:fld id="{60F88D64-766A-45C3-93FE-3E1D3068B07A}" type="slidenum">
              <a:rPr lang="en-US" sz="1200">
                <a:solidFill>
                  <a:prstClr val="black">
                    <a:tint val="75000"/>
                  </a:prstClr>
                </a:solidFill>
                <a:latin typeface="Calibri"/>
              </a:rPr>
              <a:pPr defTabSz="914400">
                <a:defRPr/>
              </a:pPr>
              <a:t>24</a:t>
            </a:fld>
            <a:endParaRPr lang="en-US" sz="1200" dirty="0">
              <a:solidFill>
                <a:prstClr val="black">
                  <a:tint val="75000"/>
                </a:prstClr>
              </a:solidFill>
              <a:latin typeface="Calibri"/>
            </a:endParaRPr>
          </a:p>
        </p:txBody>
      </p:sp>
    </p:spTree>
    <p:extLst>
      <p:ext uri="{BB962C8B-B14F-4D97-AF65-F5344CB8AC3E}">
        <p14:creationId xmlns:p14="http://schemas.microsoft.com/office/powerpoint/2010/main" val="5170880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2ECBE3-EADF-45A1-945F-D5C40BBCE142}"/>
              </a:ext>
            </a:extLst>
          </p:cNvPr>
          <p:cNvSpPr>
            <a:spLocks noGrp="1"/>
          </p:cNvSpPr>
          <p:nvPr>
            <p:ph type="title"/>
          </p:nvPr>
        </p:nvSpPr>
        <p:spPr/>
        <p:txBody>
          <a:bodyPr/>
          <a:lstStyle/>
          <a:p>
            <a:r>
              <a:rPr lang="en-US" dirty="0"/>
              <a:t>Resources</a:t>
            </a:r>
          </a:p>
        </p:txBody>
      </p:sp>
      <p:sp>
        <p:nvSpPr>
          <p:cNvPr id="3" name="Content Placeholder 2">
            <a:extLst>
              <a:ext uri="{FF2B5EF4-FFF2-40B4-BE49-F238E27FC236}">
                <a16:creationId xmlns:a16="http://schemas.microsoft.com/office/drawing/2014/main" id="{29489325-9AFC-4B9F-8D11-8CECCC44A416}"/>
              </a:ext>
            </a:extLst>
          </p:cNvPr>
          <p:cNvSpPr>
            <a:spLocks noGrp="1"/>
          </p:cNvSpPr>
          <p:nvPr>
            <p:ph idx="1"/>
          </p:nvPr>
        </p:nvSpPr>
        <p:spPr/>
        <p:txBody>
          <a:bodyPr/>
          <a:lstStyle/>
          <a:p>
            <a:r>
              <a:rPr lang="en-US" dirty="0">
                <a:hlinkClick r:id="rId2"/>
              </a:rPr>
              <a:t>CLT Manual</a:t>
            </a:r>
            <a:endParaRPr lang="en-US" dirty="0"/>
          </a:p>
          <a:p>
            <a:r>
              <a:rPr lang="en-US" dirty="0">
                <a:hlinkClick r:id="rId3"/>
              </a:rPr>
              <a:t>Proctor Guide</a:t>
            </a:r>
            <a:endParaRPr lang="en-US" dirty="0"/>
          </a:p>
          <a:p>
            <a:r>
              <a:rPr lang="en-US" dirty="0">
                <a:hlinkClick r:id="rId4"/>
              </a:rPr>
              <a:t>Lock Down Browser</a:t>
            </a:r>
            <a:endParaRPr lang="en-US" dirty="0"/>
          </a:p>
          <a:p>
            <a:r>
              <a:rPr lang="en-US" dirty="0">
                <a:hlinkClick r:id="rId5"/>
              </a:rPr>
              <a:t>Test Room Set Up</a:t>
            </a:r>
            <a:endParaRPr lang="en-US" dirty="0"/>
          </a:p>
          <a:p>
            <a:r>
              <a:rPr lang="en-US" dirty="0">
                <a:hlinkClick r:id="rId6"/>
              </a:rPr>
              <a:t>CLT In School Script</a:t>
            </a:r>
            <a:endParaRPr lang="en-US" dirty="0"/>
          </a:p>
        </p:txBody>
      </p:sp>
    </p:spTree>
    <p:extLst>
      <p:ext uri="{BB962C8B-B14F-4D97-AF65-F5344CB8AC3E}">
        <p14:creationId xmlns:p14="http://schemas.microsoft.com/office/powerpoint/2010/main" val="18613520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81ED65-30D8-4997-B1B5-BA2EEB8A6E58}"/>
              </a:ext>
            </a:extLst>
          </p:cNvPr>
          <p:cNvSpPr>
            <a:spLocks noGrp="1"/>
          </p:cNvSpPr>
          <p:nvPr>
            <p:ph type="title"/>
          </p:nvPr>
        </p:nvSpPr>
        <p:spPr/>
        <p:txBody>
          <a:bodyPr/>
          <a:lstStyle/>
          <a:p>
            <a:r>
              <a:rPr lang="en-US" dirty="0"/>
              <a:t>Questions</a:t>
            </a:r>
          </a:p>
        </p:txBody>
      </p:sp>
      <p:sp>
        <p:nvSpPr>
          <p:cNvPr id="3" name="Content Placeholder 2">
            <a:extLst>
              <a:ext uri="{FF2B5EF4-FFF2-40B4-BE49-F238E27FC236}">
                <a16:creationId xmlns:a16="http://schemas.microsoft.com/office/drawing/2014/main" id="{B506AFB4-F08E-4C06-B638-79A4AFF6769A}"/>
              </a:ext>
            </a:extLst>
          </p:cNvPr>
          <p:cNvSpPr>
            <a:spLocks noGrp="1"/>
          </p:cNvSpPr>
          <p:nvPr>
            <p:ph idx="1"/>
          </p:nvPr>
        </p:nvSpPr>
        <p:spPr/>
        <p:txBody>
          <a:bodyPr/>
          <a:lstStyle/>
          <a:p>
            <a:r>
              <a:rPr lang="en-US" dirty="0"/>
              <a:t>Heather Rykard, TSA</a:t>
            </a:r>
          </a:p>
          <a:p>
            <a:pPr marL="0" indent="0">
              <a:buNone/>
            </a:pPr>
            <a:r>
              <a:rPr lang="en-US" dirty="0"/>
              <a:t>Test Administration, Accommodations</a:t>
            </a:r>
          </a:p>
          <a:p>
            <a:pPr marL="0" indent="0">
              <a:buNone/>
            </a:pPr>
            <a:r>
              <a:rPr lang="en-US" dirty="0">
                <a:hlinkClick r:id="rId2"/>
              </a:rPr>
              <a:t>hrykard@ecsdfl.us</a:t>
            </a:r>
            <a:r>
              <a:rPr lang="en-US" dirty="0"/>
              <a:t>  850-469-5387</a:t>
            </a:r>
          </a:p>
          <a:p>
            <a:endParaRPr lang="en-US" dirty="0"/>
          </a:p>
          <a:p>
            <a:r>
              <a:rPr lang="en-US" dirty="0"/>
              <a:t>Scott Dodson, Specialist</a:t>
            </a:r>
          </a:p>
          <a:p>
            <a:pPr marL="0" indent="0">
              <a:buNone/>
            </a:pPr>
            <a:r>
              <a:rPr lang="en-US" dirty="0"/>
              <a:t>Score Entry</a:t>
            </a:r>
          </a:p>
          <a:p>
            <a:pPr marL="0" indent="0">
              <a:buNone/>
            </a:pPr>
            <a:r>
              <a:rPr lang="en-US" dirty="0">
                <a:hlinkClick r:id="rId3"/>
              </a:rPr>
              <a:t>sdodson@ecsdfl.us</a:t>
            </a:r>
            <a:r>
              <a:rPr lang="en-US" dirty="0"/>
              <a:t>, 850-469-5389</a:t>
            </a:r>
          </a:p>
        </p:txBody>
      </p:sp>
    </p:spTree>
    <p:extLst>
      <p:ext uri="{BB962C8B-B14F-4D97-AF65-F5344CB8AC3E}">
        <p14:creationId xmlns:p14="http://schemas.microsoft.com/office/powerpoint/2010/main" val="42626423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0477FD-0406-4C82-8EA4-E46989326E5E}"/>
              </a:ext>
            </a:extLst>
          </p:cNvPr>
          <p:cNvSpPr>
            <a:spLocks noGrp="1"/>
          </p:cNvSpPr>
          <p:nvPr>
            <p:ph type="title"/>
          </p:nvPr>
        </p:nvSpPr>
        <p:spPr/>
        <p:txBody>
          <a:bodyPr/>
          <a:lstStyle/>
          <a:p>
            <a:r>
              <a:rPr lang="en-US" dirty="0"/>
              <a:t>Scores for Mastery</a:t>
            </a:r>
          </a:p>
        </p:txBody>
      </p:sp>
      <p:sp>
        <p:nvSpPr>
          <p:cNvPr id="3" name="Content Placeholder 2">
            <a:extLst>
              <a:ext uri="{FF2B5EF4-FFF2-40B4-BE49-F238E27FC236}">
                <a16:creationId xmlns:a16="http://schemas.microsoft.com/office/drawing/2014/main" id="{8781334C-286E-4A39-A030-E80434137975}"/>
              </a:ext>
            </a:extLst>
          </p:cNvPr>
          <p:cNvSpPr>
            <a:spLocks noGrp="1"/>
          </p:cNvSpPr>
          <p:nvPr>
            <p:ph idx="1"/>
          </p:nvPr>
        </p:nvSpPr>
        <p:spPr/>
        <p:txBody>
          <a:bodyPr/>
          <a:lstStyle/>
          <a:p>
            <a:r>
              <a:rPr lang="en-US" dirty="0"/>
              <a:t>Students in Cohorts 20-21 and beyond </a:t>
            </a:r>
          </a:p>
          <a:p>
            <a:pPr lvl="1"/>
            <a:r>
              <a:rPr lang="en-US" dirty="0"/>
              <a:t>Verbal Reasoning + Grammar/Writing </a:t>
            </a:r>
            <a:r>
              <a:rPr lang="en-US" b="1" dirty="0">
                <a:solidFill>
                  <a:srgbClr val="FF0000"/>
                </a:solidFill>
              </a:rPr>
              <a:t>≥39    </a:t>
            </a:r>
            <a:r>
              <a:rPr lang="en-US" dirty="0"/>
              <a:t>Meets Grade 10 ELA</a:t>
            </a:r>
          </a:p>
          <a:p>
            <a:pPr lvl="1"/>
            <a:r>
              <a:rPr lang="en-US" dirty="0"/>
              <a:t>Quantitative Reasoning </a:t>
            </a:r>
            <a:r>
              <a:rPr lang="en-US" b="1" dirty="0">
                <a:solidFill>
                  <a:srgbClr val="FF0000"/>
                </a:solidFill>
              </a:rPr>
              <a:t>≥ 14    </a:t>
            </a:r>
            <a:r>
              <a:rPr lang="en-US" dirty="0"/>
              <a:t>Meets Algebra 1 EOC </a:t>
            </a:r>
          </a:p>
          <a:p>
            <a:pPr lvl="1"/>
            <a:r>
              <a:rPr lang="en-US" dirty="0"/>
              <a:t>These are the new scores that went into effect on 8/19/2025.</a:t>
            </a:r>
          </a:p>
          <a:p>
            <a:pPr lvl="1"/>
            <a:endParaRPr lang="en-US" dirty="0"/>
          </a:p>
          <a:p>
            <a:r>
              <a:rPr lang="en-US" dirty="0"/>
              <a:t>Students who entered grade 9 in 2020-2021 through 2022-2023</a:t>
            </a:r>
          </a:p>
          <a:p>
            <a:pPr lvl="1"/>
            <a:r>
              <a:rPr lang="en-US" dirty="0"/>
              <a:t>Verbal Reasoning + Grammar/Writing </a:t>
            </a:r>
            <a:r>
              <a:rPr lang="en-US" b="1" dirty="0">
                <a:solidFill>
                  <a:srgbClr val="FF0000"/>
                </a:solidFill>
              </a:rPr>
              <a:t>≥36    </a:t>
            </a:r>
            <a:r>
              <a:rPr lang="en-US" dirty="0"/>
              <a:t>Meets Grade 10 ELA</a:t>
            </a:r>
          </a:p>
          <a:p>
            <a:pPr lvl="1"/>
            <a:r>
              <a:rPr lang="en-US" dirty="0"/>
              <a:t>Quantitative Reasoning </a:t>
            </a:r>
            <a:r>
              <a:rPr lang="en-US" b="1" dirty="0">
                <a:solidFill>
                  <a:srgbClr val="FF0000"/>
                </a:solidFill>
              </a:rPr>
              <a:t>≥ 11    </a:t>
            </a:r>
            <a:r>
              <a:rPr lang="en-US" dirty="0"/>
              <a:t>Meets Algebra 1 EOC </a:t>
            </a:r>
          </a:p>
          <a:p>
            <a:pPr lvl="1"/>
            <a:endParaRPr lang="en-US" dirty="0"/>
          </a:p>
          <a:p>
            <a:pPr marL="0" indent="0">
              <a:buNone/>
            </a:pPr>
            <a:endParaRPr lang="en-US" dirty="0"/>
          </a:p>
        </p:txBody>
      </p:sp>
    </p:spTree>
    <p:extLst>
      <p:ext uri="{BB962C8B-B14F-4D97-AF65-F5344CB8AC3E}">
        <p14:creationId xmlns:p14="http://schemas.microsoft.com/office/powerpoint/2010/main" val="34379013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Test Security</a:t>
            </a:r>
          </a:p>
        </p:txBody>
      </p:sp>
      <p:sp>
        <p:nvSpPr>
          <p:cNvPr id="3" name="Content Placeholder 2"/>
          <p:cNvSpPr>
            <a:spLocks noGrp="1"/>
          </p:cNvSpPr>
          <p:nvPr>
            <p:ph idx="1"/>
          </p:nvPr>
        </p:nvSpPr>
        <p:spPr>
          <a:xfrm>
            <a:off x="972424" y="2449584"/>
            <a:ext cx="8737092" cy="4194495"/>
          </a:xfrm>
        </p:spPr>
        <p:txBody>
          <a:bodyPr>
            <a:noAutofit/>
          </a:bodyPr>
          <a:lstStyle/>
          <a:p>
            <a:pPr>
              <a:defRPr/>
            </a:pPr>
            <a:r>
              <a:rPr lang="en-US" sz="2000" dirty="0"/>
              <a:t>Generally, we will follow the same policies and procedures that we do for state testing. </a:t>
            </a:r>
          </a:p>
          <a:p>
            <a:pPr>
              <a:defRPr/>
            </a:pPr>
            <a:r>
              <a:rPr lang="en-US" sz="2000" dirty="0"/>
              <a:t>The CLT now uses the Respondus Lock Down browser.  This is a required download.</a:t>
            </a:r>
          </a:p>
          <a:p>
            <a:pPr>
              <a:defRPr/>
            </a:pPr>
            <a:r>
              <a:rPr lang="en-US" sz="2000" dirty="0">
                <a:highlight>
                  <a:srgbClr val="FFFF00"/>
                </a:highlight>
              </a:rPr>
              <a:t>One proctor is required for every 20 students</a:t>
            </a:r>
            <a:r>
              <a:rPr lang="en-US" sz="2000" dirty="0"/>
              <a:t>.</a:t>
            </a:r>
          </a:p>
          <a:p>
            <a:pPr>
              <a:defRPr/>
            </a:pPr>
            <a:r>
              <a:rPr lang="en-US" sz="2000" b="1" dirty="0"/>
              <a:t>Students may not advance to the next section until directed by the test administrator, and may not ever return to a previous section.</a:t>
            </a:r>
          </a:p>
          <a:p>
            <a:pPr>
              <a:defRPr/>
            </a:pPr>
            <a:r>
              <a:rPr lang="en-US" sz="2000" dirty="0"/>
              <a:t>Students that leave campus before finishing may not complete the test on a subsequent day, even if they left due to illness.</a:t>
            </a:r>
          </a:p>
          <a:p>
            <a:pPr>
              <a:defRPr/>
            </a:pPr>
            <a:endParaRPr lang="en-US" sz="2400" dirty="0"/>
          </a:p>
        </p:txBody>
      </p:sp>
      <p:sp>
        <p:nvSpPr>
          <p:cNvPr id="6" name="Slide Number Placeholder 5"/>
          <p:cNvSpPr>
            <a:spLocks noGrp="1"/>
          </p:cNvSpPr>
          <p:nvPr>
            <p:ph type="sldNum" sz="quarter" idx="12"/>
          </p:nvPr>
        </p:nvSpPr>
        <p:spPr/>
        <p:txBody>
          <a:bodyPr/>
          <a:lstStyle/>
          <a:p>
            <a:pPr defTabSz="914400">
              <a:defRPr/>
            </a:pPr>
            <a:fld id="{60F88D64-766A-45C3-93FE-3E1D3068B07A}" type="slidenum">
              <a:rPr lang="en-US" sz="1200">
                <a:solidFill>
                  <a:prstClr val="black">
                    <a:tint val="75000"/>
                  </a:prstClr>
                </a:solidFill>
                <a:latin typeface="Calibri"/>
              </a:rPr>
              <a:pPr defTabSz="914400">
                <a:defRPr/>
              </a:pPr>
              <a:t>4</a:t>
            </a:fld>
            <a:endParaRPr lang="en-US" sz="1200" dirty="0">
              <a:solidFill>
                <a:prstClr val="black">
                  <a:tint val="75000"/>
                </a:prstClr>
              </a:solidFill>
              <a:latin typeface="Calibri"/>
            </a:endParaRPr>
          </a:p>
        </p:txBody>
      </p:sp>
    </p:spTree>
    <p:extLst>
      <p:ext uri="{BB962C8B-B14F-4D97-AF65-F5344CB8AC3E}">
        <p14:creationId xmlns:p14="http://schemas.microsoft.com/office/powerpoint/2010/main" val="24922462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Test Security</a:t>
            </a:r>
          </a:p>
        </p:txBody>
      </p:sp>
      <p:sp>
        <p:nvSpPr>
          <p:cNvPr id="3" name="Content Placeholder 2"/>
          <p:cNvSpPr>
            <a:spLocks noGrp="1"/>
          </p:cNvSpPr>
          <p:nvPr>
            <p:ph idx="1"/>
          </p:nvPr>
        </p:nvSpPr>
        <p:spPr>
          <a:xfrm>
            <a:off x="1154954" y="2162644"/>
            <a:ext cx="8737092" cy="4634346"/>
          </a:xfrm>
        </p:spPr>
        <p:txBody>
          <a:bodyPr>
            <a:noAutofit/>
          </a:bodyPr>
          <a:lstStyle/>
          <a:p>
            <a:pPr marL="0" indent="0">
              <a:buNone/>
              <a:defRPr/>
            </a:pPr>
            <a:r>
              <a:rPr lang="en-US" sz="2000" b="1" dirty="0"/>
              <a:t>Prohibited Items</a:t>
            </a:r>
          </a:p>
          <a:p>
            <a:pPr>
              <a:defRPr/>
            </a:pPr>
            <a:r>
              <a:rPr lang="en-US" sz="2000" dirty="0"/>
              <a:t>Cell phones</a:t>
            </a:r>
          </a:p>
          <a:p>
            <a:pPr>
              <a:defRPr/>
            </a:pPr>
            <a:r>
              <a:rPr lang="en-US" sz="2000" dirty="0"/>
              <a:t>Calculators</a:t>
            </a:r>
          </a:p>
          <a:p>
            <a:pPr>
              <a:defRPr/>
            </a:pPr>
            <a:r>
              <a:rPr lang="en-US" sz="2000" dirty="0"/>
              <a:t>Smart watches/Smart glasses</a:t>
            </a:r>
          </a:p>
          <a:p>
            <a:pPr>
              <a:defRPr/>
            </a:pPr>
            <a:r>
              <a:rPr lang="en-US" sz="2000" dirty="0"/>
              <a:t>Books</a:t>
            </a:r>
          </a:p>
          <a:p>
            <a:pPr>
              <a:defRPr/>
            </a:pPr>
            <a:r>
              <a:rPr lang="en-US" sz="2000" dirty="0"/>
              <a:t>Resource/reference material of any kind</a:t>
            </a:r>
          </a:p>
          <a:p>
            <a:pPr>
              <a:defRPr/>
            </a:pPr>
            <a:r>
              <a:rPr lang="en-US" sz="2000" dirty="0"/>
              <a:t>Snacks (only allowed during break</a:t>
            </a:r>
            <a:r>
              <a:rPr lang="en-US" sz="2400" dirty="0"/>
              <a:t>)</a:t>
            </a:r>
          </a:p>
          <a:p>
            <a:pPr>
              <a:defRPr/>
            </a:pPr>
            <a:endParaRPr lang="en-US" sz="2400" dirty="0"/>
          </a:p>
          <a:p>
            <a:pPr>
              <a:defRPr/>
            </a:pPr>
            <a:r>
              <a:rPr lang="en-US" sz="2400" b="1" dirty="0"/>
              <a:t>Invalidations are entered by the Test Administrator into the Administration Report after testing.</a:t>
            </a:r>
          </a:p>
        </p:txBody>
      </p:sp>
      <p:sp>
        <p:nvSpPr>
          <p:cNvPr id="6" name="Slide Number Placeholder 5"/>
          <p:cNvSpPr>
            <a:spLocks noGrp="1"/>
          </p:cNvSpPr>
          <p:nvPr>
            <p:ph type="sldNum" sz="quarter" idx="12"/>
          </p:nvPr>
        </p:nvSpPr>
        <p:spPr/>
        <p:txBody>
          <a:bodyPr/>
          <a:lstStyle/>
          <a:p>
            <a:pPr defTabSz="914400">
              <a:defRPr/>
            </a:pPr>
            <a:fld id="{60F88D64-766A-45C3-93FE-3E1D3068B07A}" type="slidenum">
              <a:rPr lang="en-US" sz="1200">
                <a:solidFill>
                  <a:prstClr val="black">
                    <a:tint val="75000"/>
                  </a:prstClr>
                </a:solidFill>
                <a:latin typeface="Calibri"/>
              </a:rPr>
              <a:pPr defTabSz="914400">
                <a:defRPr/>
              </a:pPr>
              <a:t>5</a:t>
            </a:fld>
            <a:endParaRPr lang="en-US" sz="1200" dirty="0">
              <a:solidFill>
                <a:prstClr val="black">
                  <a:tint val="75000"/>
                </a:prstClr>
              </a:solidFill>
              <a:latin typeface="Calibri"/>
            </a:endParaRPr>
          </a:p>
        </p:txBody>
      </p:sp>
    </p:spTree>
    <p:extLst>
      <p:ext uri="{BB962C8B-B14F-4D97-AF65-F5344CB8AC3E}">
        <p14:creationId xmlns:p14="http://schemas.microsoft.com/office/powerpoint/2010/main" val="27863702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251619"/>
            <a:ext cx="8077200" cy="1096962"/>
          </a:xfrm>
        </p:spPr>
        <p:txBody>
          <a:bodyPr>
            <a:normAutofit/>
          </a:bodyPr>
          <a:lstStyle/>
          <a:p>
            <a:r>
              <a:rPr lang="en-US" dirty="0"/>
              <a:t>Test Administration Resources</a:t>
            </a:r>
          </a:p>
        </p:txBody>
      </p:sp>
      <p:sp>
        <p:nvSpPr>
          <p:cNvPr id="3" name="Content Placeholder 2"/>
          <p:cNvSpPr>
            <a:spLocks noGrp="1"/>
          </p:cNvSpPr>
          <p:nvPr>
            <p:ph idx="1"/>
          </p:nvPr>
        </p:nvSpPr>
        <p:spPr>
          <a:xfrm>
            <a:off x="460695" y="1752599"/>
            <a:ext cx="8839200" cy="5105401"/>
          </a:xfrm>
        </p:spPr>
        <p:txBody>
          <a:bodyPr>
            <a:noAutofit/>
          </a:bodyPr>
          <a:lstStyle/>
          <a:p>
            <a:pPr marL="0" indent="0">
              <a:buNone/>
              <a:tabLst>
                <a:tab pos="5486400" algn="l"/>
              </a:tabLst>
            </a:pPr>
            <a:endParaRPr lang="en-US" sz="2400" dirty="0"/>
          </a:p>
          <a:p>
            <a:pPr>
              <a:tabLst>
                <a:tab pos="5486400" algn="l"/>
              </a:tabLst>
            </a:pPr>
            <a:r>
              <a:rPr lang="en-US" sz="2000" dirty="0"/>
              <a:t>School Administrator Guide</a:t>
            </a:r>
          </a:p>
          <a:p>
            <a:pPr>
              <a:tabLst>
                <a:tab pos="5486400" algn="l"/>
              </a:tabLst>
            </a:pPr>
            <a:r>
              <a:rPr lang="en-US" sz="2000" dirty="0"/>
              <a:t>Instructions for Importing Students</a:t>
            </a:r>
          </a:p>
          <a:p>
            <a:pPr>
              <a:tabLst>
                <a:tab pos="5486400" algn="l"/>
              </a:tabLst>
            </a:pPr>
            <a:r>
              <a:rPr lang="en-US" sz="2000" dirty="0"/>
              <a:t>Test Administration Manual &amp; Checklist</a:t>
            </a:r>
          </a:p>
          <a:p>
            <a:pPr>
              <a:tabLst>
                <a:tab pos="5486400" algn="l"/>
              </a:tabLst>
            </a:pPr>
            <a:r>
              <a:rPr lang="en-US" sz="2000" b="1" dirty="0"/>
              <a:t>Schedule &amp; Script (now you should use the CLT script since the l/d browser is active)</a:t>
            </a:r>
          </a:p>
          <a:p>
            <a:pPr>
              <a:tabLst>
                <a:tab pos="5486400" algn="l"/>
              </a:tabLst>
            </a:pPr>
            <a:r>
              <a:rPr lang="en-US" sz="2000" dirty="0"/>
              <a:t>Test Day Help Guide</a:t>
            </a:r>
          </a:p>
          <a:p>
            <a:pPr>
              <a:tabLst>
                <a:tab pos="5486400" algn="l"/>
              </a:tabLst>
            </a:pPr>
            <a:r>
              <a:rPr lang="en-US" sz="2000" dirty="0"/>
              <a:t>Accommodations Info</a:t>
            </a:r>
          </a:p>
          <a:p>
            <a:pPr>
              <a:tabLst>
                <a:tab pos="5486400" algn="l"/>
              </a:tabLst>
            </a:pPr>
            <a:r>
              <a:rPr lang="en-US" sz="2000" dirty="0"/>
              <a:t>Accommodations Documentation Guide</a:t>
            </a:r>
          </a:p>
          <a:p>
            <a:pPr marL="0" indent="0">
              <a:buNone/>
              <a:tabLst>
                <a:tab pos="5486400" algn="l"/>
              </a:tabLst>
            </a:pPr>
            <a:endParaRPr lang="en-US" sz="2000" b="1" dirty="0"/>
          </a:p>
          <a:p>
            <a:pPr marL="0" indent="0">
              <a:buNone/>
              <a:tabLst>
                <a:tab pos="5486400" algn="l"/>
              </a:tabLst>
            </a:pPr>
            <a:endParaRPr lang="en-US" sz="2000" b="1" dirty="0"/>
          </a:p>
          <a:p>
            <a:pPr marL="0" indent="0">
              <a:buNone/>
              <a:tabLst>
                <a:tab pos="5486400" algn="l"/>
              </a:tabLst>
            </a:pPr>
            <a:r>
              <a:rPr lang="en-US" sz="2000" b="1" dirty="0"/>
              <a:t>Evaluation Services Website </a:t>
            </a:r>
            <a:r>
              <a:rPr lang="en-US" sz="2000" dirty="0"/>
              <a:t> </a:t>
            </a:r>
            <a:r>
              <a:rPr lang="en-US" sz="2000" dirty="0">
                <a:hlinkClick r:id="rId3">
                  <a:extLst>
                    <a:ext uri="{A12FA001-AC4F-418D-AE19-62706E023703}">
                      <ahyp:hlinkClr xmlns:ahyp="http://schemas.microsoft.com/office/drawing/2018/hyperlinkcolor" val="tx"/>
                    </a:ext>
                  </a:extLst>
                </a:hlinkClick>
              </a:rPr>
              <a:t>www.escambiaschools.org/eval</a:t>
            </a:r>
            <a:endParaRPr lang="en-US" sz="2000" dirty="0"/>
          </a:p>
          <a:p>
            <a:pPr marL="0" indent="0">
              <a:buNone/>
              <a:tabLst>
                <a:tab pos="5486400" algn="l"/>
              </a:tabLst>
            </a:pPr>
            <a:endParaRPr lang="en-US" sz="2400" dirty="0"/>
          </a:p>
          <a:p>
            <a:pPr marL="0" indent="0">
              <a:buNone/>
              <a:tabLst>
                <a:tab pos="5486400" algn="l"/>
              </a:tabLst>
            </a:pPr>
            <a:endParaRPr lang="en-US" sz="2400" dirty="0"/>
          </a:p>
          <a:p>
            <a:pPr marL="0" indent="0">
              <a:buNone/>
              <a:tabLst>
                <a:tab pos="5486400" algn="l"/>
              </a:tabLst>
            </a:pPr>
            <a:endParaRPr lang="en-US" sz="3000" dirty="0"/>
          </a:p>
          <a:p>
            <a:pPr marL="0" indent="0">
              <a:buNone/>
              <a:tabLst>
                <a:tab pos="5486400" algn="l"/>
              </a:tabLst>
            </a:pPr>
            <a:endParaRPr lang="en-US" sz="3000" dirty="0"/>
          </a:p>
          <a:p>
            <a:pPr marL="0" indent="0">
              <a:buNone/>
              <a:tabLst>
                <a:tab pos="5486400" algn="l"/>
              </a:tabLst>
            </a:pPr>
            <a:endParaRPr lang="en-US" sz="3000" dirty="0"/>
          </a:p>
          <a:p>
            <a:pPr marL="0" indent="0">
              <a:buNone/>
              <a:tabLst>
                <a:tab pos="5486400" algn="l"/>
              </a:tabLst>
            </a:pPr>
            <a:endParaRPr lang="en-US" sz="3000" dirty="0"/>
          </a:p>
          <a:p>
            <a:pPr marL="0" indent="0">
              <a:buNone/>
              <a:tabLst>
                <a:tab pos="5486400" algn="l"/>
              </a:tabLst>
            </a:pPr>
            <a:endParaRPr lang="en-US" sz="3000" dirty="0"/>
          </a:p>
          <a:p>
            <a:pPr marL="0" indent="0">
              <a:buNone/>
              <a:tabLst>
                <a:tab pos="5486400" algn="l"/>
              </a:tabLst>
            </a:pPr>
            <a:endParaRPr lang="en-US" sz="3000" dirty="0"/>
          </a:p>
          <a:p>
            <a:pPr marL="0" indent="0">
              <a:buNone/>
              <a:tabLst>
                <a:tab pos="5486400" algn="l"/>
              </a:tabLst>
            </a:pPr>
            <a:endParaRPr lang="en-US" sz="3000" dirty="0"/>
          </a:p>
        </p:txBody>
      </p:sp>
      <p:sp>
        <p:nvSpPr>
          <p:cNvPr id="4" name="Slide Number Placeholder 3"/>
          <p:cNvSpPr>
            <a:spLocks noGrp="1"/>
          </p:cNvSpPr>
          <p:nvPr>
            <p:ph type="sldNum" sz="quarter" idx="12"/>
          </p:nvPr>
        </p:nvSpPr>
        <p:spPr/>
        <p:txBody>
          <a:bodyPr/>
          <a:lstStyle/>
          <a:p>
            <a:pPr defTabSz="914400">
              <a:defRPr/>
            </a:pPr>
            <a:fld id="{60F88D64-766A-45C3-93FE-3E1D3068B07A}" type="slidenum">
              <a:rPr lang="en-US" sz="1200">
                <a:solidFill>
                  <a:prstClr val="black">
                    <a:tint val="75000"/>
                  </a:prstClr>
                </a:solidFill>
                <a:latin typeface="Calibri"/>
              </a:rPr>
              <a:pPr defTabSz="914400">
                <a:defRPr/>
              </a:pPr>
              <a:t>6</a:t>
            </a:fld>
            <a:endParaRPr lang="en-US" sz="1200" dirty="0">
              <a:solidFill>
                <a:prstClr val="black">
                  <a:tint val="75000"/>
                </a:prstClr>
              </a:solidFill>
              <a:latin typeface="Calibri"/>
            </a:endParaRPr>
          </a:p>
        </p:txBody>
      </p:sp>
    </p:spTree>
    <p:extLst>
      <p:ext uri="{BB962C8B-B14F-4D97-AF65-F5344CB8AC3E}">
        <p14:creationId xmlns:p14="http://schemas.microsoft.com/office/powerpoint/2010/main" val="13464410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039F79-643E-46FF-807E-B45A333FE26A}"/>
              </a:ext>
            </a:extLst>
          </p:cNvPr>
          <p:cNvSpPr>
            <a:spLocks noGrp="1"/>
          </p:cNvSpPr>
          <p:nvPr>
            <p:ph type="title"/>
          </p:nvPr>
        </p:nvSpPr>
        <p:spPr/>
        <p:txBody>
          <a:bodyPr/>
          <a:lstStyle/>
          <a:p>
            <a:r>
              <a:rPr lang="en-US" dirty="0"/>
              <a:t>Test Setup</a:t>
            </a:r>
          </a:p>
        </p:txBody>
      </p:sp>
      <p:sp>
        <p:nvSpPr>
          <p:cNvPr id="3" name="Content Placeholder 2">
            <a:extLst>
              <a:ext uri="{FF2B5EF4-FFF2-40B4-BE49-F238E27FC236}">
                <a16:creationId xmlns:a16="http://schemas.microsoft.com/office/drawing/2014/main" id="{5DF2F2F9-1E67-4077-B5EB-C129CE578EF0}"/>
              </a:ext>
            </a:extLst>
          </p:cNvPr>
          <p:cNvSpPr>
            <a:spLocks noGrp="1"/>
          </p:cNvSpPr>
          <p:nvPr>
            <p:ph idx="1"/>
          </p:nvPr>
        </p:nvSpPr>
        <p:spPr/>
        <p:txBody>
          <a:bodyPr>
            <a:normAutofit fontScale="85000" lnSpcReduction="20000"/>
          </a:bodyPr>
          <a:lstStyle/>
          <a:p>
            <a:r>
              <a:rPr lang="en-US" dirty="0"/>
              <a:t>Student Admission/General Announcements (10 minutes)</a:t>
            </a:r>
          </a:p>
          <a:p>
            <a:r>
              <a:rPr lang="en-US" dirty="0"/>
              <a:t>Administrative materials (10 minutes)</a:t>
            </a:r>
          </a:p>
          <a:p>
            <a:r>
              <a:rPr lang="en-US" b="1" dirty="0"/>
              <a:t>Verbal Reasoning </a:t>
            </a:r>
            <a:r>
              <a:rPr lang="en-US" dirty="0"/>
              <a:t>(40 minutes)</a:t>
            </a:r>
          </a:p>
          <a:p>
            <a:pPr lvl="1"/>
            <a:r>
              <a:rPr lang="en-US" dirty="0"/>
              <a:t>40 questions of textual comprehension and textual analysis</a:t>
            </a:r>
          </a:p>
          <a:p>
            <a:r>
              <a:rPr lang="en-US" b="1" dirty="0"/>
              <a:t>Grammar/Writing </a:t>
            </a:r>
            <a:r>
              <a:rPr lang="en-US" dirty="0"/>
              <a:t>(35 minutes)</a:t>
            </a:r>
          </a:p>
          <a:p>
            <a:pPr lvl="1"/>
            <a:r>
              <a:rPr lang="en-US" dirty="0"/>
              <a:t>40 questions of grammatical editing and improvement</a:t>
            </a:r>
          </a:p>
          <a:p>
            <a:r>
              <a:rPr lang="en-US" dirty="0"/>
              <a:t>Break (10 minutes)</a:t>
            </a:r>
          </a:p>
          <a:p>
            <a:r>
              <a:rPr lang="en-US" b="1" dirty="0"/>
              <a:t>Quantitative Reasoning </a:t>
            </a:r>
            <a:r>
              <a:rPr lang="en-US" dirty="0"/>
              <a:t>(45 minutes)</a:t>
            </a:r>
          </a:p>
          <a:p>
            <a:pPr lvl="1"/>
            <a:r>
              <a:rPr lang="en-US" dirty="0"/>
              <a:t>40 questions of logic and mathematics</a:t>
            </a:r>
          </a:p>
          <a:p>
            <a:r>
              <a:rPr lang="en-US" dirty="0"/>
              <a:t>Closing Announcements &amp; Student Surveys (5 minutes)</a:t>
            </a:r>
          </a:p>
          <a:p>
            <a:r>
              <a:rPr lang="en-US" dirty="0"/>
              <a:t>Administration Report &amp; Proctor Survey (5 minutes)</a:t>
            </a:r>
          </a:p>
        </p:txBody>
      </p:sp>
    </p:spTree>
    <p:extLst>
      <p:ext uri="{BB962C8B-B14F-4D97-AF65-F5344CB8AC3E}">
        <p14:creationId xmlns:p14="http://schemas.microsoft.com/office/powerpoint/2010/main" val="35600134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251619"/>
            <a:ext cx="8077200" cy="1096962"/>
          </a:xfrm>
        </p:spPr>
        <p:txBody>
          <a:bodyPr>
            <a:normAutofit/>
          </a:bodyPr>
          <a:lstStyle/>
          <a:p>
            <a:r>
              <a:rPr lang="en-US" dirty="0"/>
              <a:t>School Registration</a:t>
            </a:r>
          </a:p>
        </p:txBody>
      </p:sp>
      <p:sp>
        <p:nvSpPr>
          <p:cNvPr id="3" name="Content Placeholder 2"/>
          <p:cNvSpPr>
            <a:spLocks noGrp="1"/>
          </p:cNvSpPr>
          <p:nvPr>
            <p:ph idx="1"/>
          </p:nvPr>
        </p:nvSpPr>
        <p:spPr>
          <a:xfrm>
            <a:off x="990600" y="2313315"/>
            <a:ext cx="8839200" cy="4782055"/>
          </a:xfrm>
        </p:spPr>
        <p:txBody>
          <a:bodyPr>
            <a:noAutofit/>
          </a:bodyPr>
          <a:lstStyle/>
          <a:p>
            <a:pPr>
              <a:spcBef>
                <a:spcPts val="900"/>
              </a:spcBef>
              <a:spcAft>
                <a:spcPts val="900"/>
              </a:spcAft>
            </a:pPr>
            <a:r>
              <a:rPr lang="en-US" sz="2000" dirty="0"/>
              <a:t>The CLT must be managed at the </a:t>
            </a:r>
            <a:r>
              <a:rPr lang="en-US" sz="2000" b="1" dirty="0"/>
              <a:t>school level</a:t>
            </a:r>
            <a:r>
              <a:rPr lang="en-US" sz="2000" dirty="0"/>
              <a:t>. Eval Services cannot handle school registrations, importing students or accommodations at the district level. </a:t>
            </a:r>
          </a:p>
          <a:p>
            <a:pPr>
              <a:spcBef>
                <a:spcPts val="900"/>
              </a:spcBef>
              <a:spcAft>
                <a:spcPts val="900"/>
              </a:spcAft>
            </a:pPr>
            <a:r>
              <a:rPr lang="en-US" sz="2000" dirty="0"/>
              <a:t>Each school will need to designate a School Administrator for the CLT to handle these tasks.</a:t>
            </a:r>
          </a:p>
          <a:p>
            <a:pPr>
              <a:spcBef>
                <a:spcPts val="900"/>
              </a:spcBef>
              <a:spcAft>
                <a:spcPts val="900"/>
              </a:spcAft>
            </a:pPr>
            <a:r>
              <a:rPr lang="en-US" sz="2000" dirty="0"/>
              <a:t>Your school administrator will use the registration form linked in the Test Administration Manual to register your school.</a:t>
            </a:r>
          </a:p>
          <a:p>
            <a:pPr>
              <a:spcBef>
                <a:spcPts val="900"/>
              </a:spcBef>
              <a:spcAft>
                <a:spcPts val="900"/>
              </a:spcAft>
            </a:pPr>
            <a:r>
              <a:rPr lang="en-US" sz="2000" dirty="0"/>
              <a:t> Registration for a test must occur </a:t>
            </a:r>
            <a:r>
              <a:rPr lang="en-US" sz="2000" b="1" dirty="0"/>
              <a:t>prior</a:t>
            </a:r>
            <a:r>
              <a:rPr lang="en-US" sz="2000" dirty="0"/>
              <a:t> to importing students for that test</a:t>
            </a:r>
            <a:r>
              <a:rPr lang="en-US" sz="2400" dirty="0"/>
              <a:t>.</a:t>
            </a:r>
          </a:p>
          <a:p>
            <a:pPr>
              <a:spcBef>
                <a:spcPts val="900"/>
              </a:spcBef>
              <a:spcAft>
                <a:spcPts val="900"/>
              </a:spcAft>
            </a:pPr>
            <a:endParaRPr lang="en-US" sz="2400" dirty="0"/>
          </a:p>
          <a:p>
            <a:pPr marL="0" indent="0">
              <a:buNone/>
              <a:tabLst>
                <a:tab pos="5486400" algn="l"/>
              </a:tabLst>
            </a:pPr>
            <a:endParaRPr lang="en-US" sz="2400" dirty="0"/>
          </a:p>
          <a:p>
            <a:pPr marL="0" indent="0">
              <a:buNone/>
              <a:tabLst>
                <a:tab pos="5486400" algn="l"/>
              </a:tabLst>
            </a:pPr>
            <a:endParaRPr lang="en-US" sz="2400" dirty="0"/>
          </a:p>
          <a:p>
            <a:pPr marL="0" indent="0">
              <a:buNone/>
              <a:tabLst>
                <a:tab pos="5486400" algn="l"/>
              </a:tabLst>
            </a:pPr>
            <a:endParaRPr lang="en-US" sz="2400" dirty="0"/>
          </a:p>
          <a:p>
            <a:pPr marL="0" indent="0">
              <a:buNone/>
              <a:tabLst>
                <a:tab pos="5486400" algn="l"/>
              </a:tabLst>
            </a:pPr>
            <a:endParaRPr lang="en-US" sz="3000" dirty="0"/>
          </a:p>
          <a:p>
            <a:pPr marL="0" indent="0">
              <a:buNone/>
              <a:tabLst>
                <a:tab pos="5486400" algn="l"/>
              </a:tabLst>
            </a:pPr>
            <a:endParaRPr lang="en-US" sz="3000" dirty="0"/>
          </a:p>
          <a:p>
            <a:pPr marL="0" indent="0">
              <a:buNone/>
              <a:tabLst>
                <a:tab pos="5486400" algn="l"/>
              </a:tabLst>
            </a:pPr>
            <a:endParaRPr lang="en-US" sz="3000" dirty="0"/>
          </a:p>
          <a:p>
            <a:pPr marL="0" indent="0">
              <a:buNone/>
              <a:tabLst>
                <a:tab pos="5486400" algn="l"/>
              </a:tabLst>
            </a:pPr>
            <a:endParaRPr lang="en-US" sz="3000" dirty="0"/>
          </a:p>
          <a:p>
            <a:pPr marL="0" indent="0">
              <a:buNone/>
              <a:tabLst>
                <a:tab pos="5486400" algn="l"/>
              </a:tabLst>
            </a:pPr>
            <a:endParaRPr lang="en-US" sz="3000" dirty="0"/>
          </a:p>
          <a:p>
            <a:pPr marL="0" indent="0">
              <a:buNone/>
              <a:tabLst>
                <a:tab pos="5486400" algn="l"/>
              </a:tabLst>
            </a:pPr>
            <a:endParaRPr lang="en-US" sz="3000" dirty="0"/>
          </a:p>
          <a:p>
            <a:pPr marL="0" indent="0">
              <a:buNone/>
              <a:tabLst>
                <a:tab pos="5486400" algn="l"/>
              </a:tabLst>
            </a:pPr>
            <a:endParaRPr lang="en-US" sz="3000" dirty="0"/>
          </a:p>
        </p:txBody>
      </p:sp>
      <p:sp>
        <p:nvSpPr>
          <p:cNvPr id="4" name="Slide Number Placeholder 3"/>
          <p:cNvSpPr>
            <a:spLocks noGrp="1"/>
          </p:cNvSpPr>
          <p:nvPr>
            <p:ph type="sldNum" sz="quarter" idx="12"/>
          </p:nvPr>
        </p:nvSpPr>
        <p:spPr/>
        <p:txBody>
          <a:bodyPr/>
          <a:lstStyle/>
          <a:p>
            <a:pPr defTabSz="914400">
              <a:defRPr/>
            </a:pPr>
            <a:fld id="{60F88D64-766A-45C3-93FE-3E1D3068B07A}" type="slidenum">
              <a:rPr lang="en-US" sz="1200">
                <a:solidFill>
                  <a:prstClr val="black">
                    <a:tint val="75000"/>
                  </a:prstClr>
                </a:solidFill>
                <a:latin typeface="Calibri"/>
              </a:rPr>
              <a:pPr defTabSz="914400">
                <a:defRPr/>
              </a:pPr>
              <a:t>8</a:t>
            </a:fld>
            <a:endParaRPr lang="en-US" sz="1200" dirty="0">
              <a:solidFill>
                <a:prstClr val="black">
                  <a:tint val="75000"/>
                </a:prstClr>
              </a:solidFill>
              <a:latin typeface="Calibri"/>
            </a:endParaRPr>
          </a:p>
        </p:txBody>
      </p:sp>
    </p:spTree>
    <p:extLst>
      <p:ext uri="{BB962C8B-B14F-4D97-AF65-F5344CB8AC3E}">
        <p14:creationId xmlns:p14="http://schemas.microsoft.com/office/powerpoint/2010/main" val="41634374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92EA72-97B8-4338-B8CC-7CDEC7676C7D}"/>
              </a:ext>
            </a:extLst>
          </p:cNvPr>
          <p:cNvSpPr>
            <a:spLocks noGrp="1"/>
          </p:cNvSpPr>
          <p:nvPr>
            <p:ph type="title"/>
          </p:nvPr>
        </p:nvSpPr>
        <p:spPr/>
        <p:txBody>
          <a:bodyPr/>
          <a:lstStyle/>
          <a:p>
            <a:r>
              <a:rPr lang="en-US" dirty="0"/>
              <a:t>Registration</a:t>
            </a:r>
          </a:p>
        </p:txBody>
      </p:sp>
      <p:sp>
        <p:nvSpPr>
          <p:cNvPr id="3" name="Content Placeholder 2">
            <a:extLst>
              <a:ext uri="{FF2B5EF4-FFF2-40B4-BE49-F238E27FC236}">
                <a16:creationId xmlns:a16="http://schemas.microsoft.com/office/drawing/2014/main" id="{7EF0D7B7-1B2C-4DF9-942F-B55E402A2761}"/>
              </a:ext>
            </a:extLst>
          </p:cNvPr>
          <p:cNvSpPr>
            <a:spLocks noGrp="1"/>
          </p:cNvSpPr>
          <p:nvPr>
            <p:ph idx="1"/>
          </p:nvPr>
        </p:nvSpPr>
        <p:spPr/>
        <p:txBody>
          <a:bodyPr/>
          <a:lstStyle/>
          <a:p>
            <a:r>
              <a:rPr lang="en-US" dirty="0"/>
              <a:t>Schools must have a registered account with CLT</a:t>
            </a:r>
          </a:p>
          <a:p>
            <a:r>
              <a:rPr lang="en-US" dirty="0"/>
              <a:t>Go to </a:t>
            </a:r>
            <a:r>
              <a:rPr lang="en-US" dirty="0">
                <a:hlinkClick r:id="rId2"/>
              </a:rPr>
              <a:t>www.cltexam.com</a:t>
            </a:r>
            <a:endParaRPr lang="en-US" dirty="0"/>
          </a:p>
          <a:p>
            <a:pPr lvl="1"/>
            <a:r>
              <a:rPr lang="en-US" dirty="0"/>
              <a:t>At the top, click on “For Schools”</a:t>
            </a:r>
          </a:p>
          <a:p>
            <a:pPr lvl="1"/>
            <a:r>
              <a:rPr lang="en-US" dirty="0"/>
              <a:t>Scroll down the select the “CLT for Florida Schools” button</a:t>
            </a:r>
          </a:p>
          <a:p>
            <a:pPr lvl="1"/>
            <a:r>
              <a:rPr lang="en-US" dirty="0"/>
              <a:t>Select “Order tests”</a:t>
            </a:r>
          </a:p>
          <a:p>
            <a:pPr lvl="1"/>
            <a:r>
              <a:rPr lang="en-US" dirty="0"/>
              <a:t>Select “Order Online tests”</a:t>
            </a:r>
          </a:p>
          <a:p>
            <a:pPr lvl="1"/>
            <a:r>
              <a:rPr lang="en-US" dirty="0"/>
              <a:t>Complete the registration form </a:t>
            </a:r>
          </a:p>
          <a:p>
            <a:r>
              <a:rPr lang="en-US" dirty="0"/>
              <a:t>If you have an existing account, you can log in and order for a certain date</a:t>
            </a:r>
          </a:p>
          <a:p>
            <a:pPr lvl="1"/>
            <a:endParaRPr lang="en-US" dirty="0"/>
          </a:p>
        </p:txBody>
      </p:sp>
    </p:spTree>
    <p:extLst>
      <p:ext uri="{BB962C8B-B14F-4D97-AF65-F5344CB8AC3E}">
        <p14:creationId xmlns:p14="http://schemas.microsoft.com/office/powerpoint/2010/main" val="354058620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4232</TotalTime>
  <Words>1651</Words>
  <Application>Microsoft Office PowerPoint</Application>
  <PresentationFormat>Widescreen</PresentationFormat>
  <Paragraphs>237</Paragraphs>
  <Slides>26</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Arial</vt:lpstr>
      <vt:lpstr>Calibri</vt:lpstr>
      <vt:lpstr>Century Gothic</vt:lpstr>
      <vt:lpstr>Wingdings 3</vt:lpstr>
      <vt:lpstr>Ion Boardroom</vt:lpstr>
      <vt:lpstr>CLT (Classic Learning Test)</vt:lpstr>
      <vt:lpstr>Usage</vt:lpstr>
      <vt:lpstr>Scores for Mastery</vt:lpstr>
      <vt:lpstr>Test Security</vt:lpstr>
      <vt:lpstr>Test Security</vt:lpstr>
      <vt:lpstr>Test Administration Resources</vt:lpstr>
      <vt:lpstr>Test Setup</vt:lpstr>
      <vt:lpstr>School Registration</vt:lpstr>
      <vt:lpstr>Registration</vt:lpstr>
      <vt:lpstr>School Registration Form</vt:lpstr>
      <vt:lpstr>Student Import</vt:lpstr>
      <vt:lpstr>Login Tickets</vt:lpstr>
      <vt:lpstr>Accommodations</vt:lpstr>
      <vt:lpstr>Accommodations</vt:lpstr>
      <vt:lpstr>CLT Dates/Deadlines</vt:lpstr>
      <vt:lpstr>Before Testing</vt:lpstr>
      <vt:lpstr>Proctor Requirements</vt:lpstr>
      <vt:lpstr>On Test Day</vt:lpstr>
      <vt:lpstr>On Test Day</vt:lpstr>
      <vt:lpstr>On Test Day</vt:lpstr>
      <vt:lpstr>On Test Day</vt:lpstr>
      <vt:lpstr>After Testing (Test Administrators)</vt:lpstr>
      <vt:lpstr>After Testing (School Administrators)</vt:lpstr>
      <vt:lpstr>After Testing (Students)</vt:lpstr>
      <vt:lpstr>Resources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CLT (Classic Learning Test)</dc:title>
  <dc:creator>Heather Rykard</dc:creator>
  <cp:lastModifiedBy>Heather Rykard</cp:lastModifiedBy>
  <cp:revision>22</cp:revision>
  <cp:lastPrinted>2025-09-16T13:03:58Z</cp:lastPrinted>
  <dcterms:created xsi:type="dcterms:W3CDTF">2024-08-12T15:31:47Z</dcterms:created>
  <dcterms:modified xsi:type="dcterms:W3CDTF">2025-09-17T18:25:10Z</dcterms:modified>
</cp:coreProperties>
</file>